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50"/>
  </p:notesMasterIdLst>
  <p:handoutMasterIdLst>
    <p:handoutMasterId r:id="rId51"/>
  </p:handoutMasterIdLst>
  <p:sldIdLst>
    <p:sldId id="355" r:id="rId6"/>
    <p:sldId id="353" r:id="rId7"/>
    <p:sldId id="354" r:id="rId8"/>
    <p:sldId id="356" r:id="rId9"/>
    <p:sldId id="278" r:id="rId10"/>
    <p:sldId id="31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50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5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77" autoAdjust="0"/>
    <p:restoredTop sz="91871" autoAdjust="0"/>
  </p:normalViewPr>
  <p:slideViewPr>
    <p:cSldViewPr>
      <p:cViewPr varScale="1">
        <p:scale>
          <a:sx n="71" d="100"/>
          <a:sy n="71" d="100"/>
        </p:scale>
        <p:origin x="197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BD988E-3D08-44CB-BC4C-9908B4C6B222}" type="doc">
      <dgm:prSet loTypeId="urn:microsoft.com/office/officeart/2005/8/layout/hierarchy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619E36F8-D8B5-438F-8B4A-C88CF2D4D385}">
      <dgm:prSet phldrT="[Text]"/>
      <dgm:spPr/>
      <dgm:t>
        <a:bodyPr/>
        <a:lstStyle/>
        <a:p>
          <a:r>
            <a:rPr lang="en-AU" dirty="0" err="1" smtClean="0">
              <a:solidFill>
                <a:schemeClr val="tx1"/>
              </a:solidFill>
            </a:rPr>
            <a:t>WorkSafe</a:t>
          </a:r>
          <a:r>
            <a:rPr lang="en-AU" dirty="0" smtClean="0">
              <a:solidFill>
                <a:schemeClr val="tx1"/>
              </a:solidFill>
            </a:rPr>
            <a:t> WA</a:t>
          </a:r>
          <a:endParaRPr lang="en-AU" dirty="0">
            <a:solidFill>
              <a:schemeClr val="tx1"/>
            </a:solidFill>
          </a:endParaRPr>
        </a:p>
      </dgm:t>
    </dgm:pt>
    <dgm:pt modelId="{498FC2D2-C0A0-4550-A2DA-ACDECCFC670E}" type="parTrans" cxnId="{E200D1C0-5EF9-4572-AA0E-DA142F9E5D23}">
      <dgm:prSet/>
      <dgm:spPr/>
      <dgm:t>
        <a:bodyPr/>
        <a:lstStyle/>
        <a:p>
          <a:endParaRPr lang="en-AU"/>
        </a:p>
      </dgm:t>
    </dgm:pt>
    <dgm:pt modelId="{CB605876-B947-4775-98E2-5B965540593B}" type="sibTrans" cxnId="{E200D1C0-5EF9-4572-AA0E-DA142F9E5D23}">
      <dgm:prSet/>
      <dgm:spPr/>
      <dgm:t>
        <a:bodyPr/>
        <a:lstStyle/>
        <a:p>
          <a:endParaRPr lang="en-AU"/>
        </a:p>
      </dgm:t>
    </dgm:pt>
    <dgm:pt modelId="{16623944-BB3F-4994-829C-DEEA0FAE8A99}">
      <dgm:prSet phldrT="[Text]"/>
      <dgm:spPr/>
      <dgm:t>
        <a:bodyPr/>
        <a:lstStyle/>
        <a:p>
          <a:r>
            <a:rPr lang="en-AU" b="1" smtClean="0"/>
            <a:t>Resources Safety</a:t>
          </a:r>
          <a:endParaRPr lang="en-AU" dirty="0"/>
        </a:p>
      </dgm:t>
    </dgm:pt>
    <dgm:pt modelId="{E7182BB8-6494-4BF0-A29C-E359C6531583}" type="parTrans" cxnId="{6182BEAB-566B-4C51-BF57-19A21E88800B}">
      <dgm:prSet/>
      <dgm:spPr/>
      <dgm:t>
        <a:bodyPr/>
        <a:lstStyle/>
        <a:p>
          <a:endParaRPr lang="en-AU"/>
        </a:p>
      </dgm:t>
    </dgm:pt>
    <dgm:pt modelId="{FEE4B830-B613-42BB-BABF-476903D1EF40}" type="sibTrans" cxnId="{6182BEAB-566B-4C51-BF57-19A21E88800B}">
      <dgm:prSet/>
      <dgm:spPr/>
      <dgm:t>
        <a:bodyPr/>
        <a:lstStyle/>
        <a:p>
          <a:endParaRPr lang="en-AU"/>
        </a:p>
      </dgm:t>
    </dgm:pt>
    <dgm:pt modelId="{80174CCB-05AE-410D-BF1C-7ED54AFC5A78}">
      <dgm:prSet phldrT="[Text]"/>
      <dgm:spPr/>
      <dgm:t>
        <a:bodyPr/>
        <a:lstStyle/>
        <a:p>
          <a:r>
            <a:rPr lang="en-AU" dirty="0" smtClean="0">
              <a:solidFill>
                <a:schemeClr val="tx1"/>
              </a:solidFill>
            </a:rPr>
            <a:t>Energy Safety</a:t>
          </a:r>
          <a:endParaRPr lang="en-AU" dirty="0">
            <a:solidFill>
              <a:schemeClr val="tx1"/>
            </a:solidFill>
          </a:endParaRPr>
        </a:p>
      </dgm:t>
    </dgm:pt>
    <dgm:pt modelId="{CA73EE26-99B8-4872-AB47-B415F13F813A}" type="parTrans" cxnId="{127BE209-E039-40FE-8302-3BF7CFEBD3B8}">
      <dgm:prSet/>
      <dgm:spPr/>
      <dgm:t>
        <a:bodyPr/>
        <a:lstStyle/>
        <a:p>
          <a:endParaRPr lang="en-AU"/>
        </a:p>
      </dgm:t>
    </dgm:pt>
    <dgm:pt modelId="{D7D402F8-E671-4525-9FD8-5E0AB497C2A0}" type="sibTrans" cxnId="{127BE209-E039-40FE-8302-3BF7CFEBD3B8}">
      <dgm:prSet/>
      <dgm:spPr/>
      <dgm:t>
        <a:bodyPr/>
        <a:lstStyle/>
        <a:p>
          <a:endParaRPr lang="en-AU"/>
        </a:p>
      </dgm:t>
    </dgm:pt>
    <dgm:pt modelId="{6E81162E-EC16-4902-B320-5A7ACB3F3BCA}">
      <dgm:prSet phldrT="[Text]"/>
      <dgm:spPr/>
      <dgm:t>
        <a:bodyPr/>
        <a:lstStyle/>
        <a:p>
          <a:r>
            <a:rPr lang="en-AU" dirty="0" smtClean="0">
              <a:solidFill>
                <a:schemeClr val="bg1"/>
              </a:solidFill>
            </a:rPr>
            <a:t>Energy Safety Act</a:t>
          </a:r>
          <a:endParaRPr lang="en-AU" dirty="0">
            <a:solidFill>
              <a:schemeClr val="bg1"/>
            </a:solidFill>
          </a:endParaRPr>
        </a:p>
      </dgm:t>
    </dgm:pt>
    <dgm:pt modelId="{2F299184-EC63-4902-8F39-4A7856C39729}" type="parTrans" cxnId="{7AB0A223-A58A-4D6F-824F-83A4A3BEC7C4}">
      <dgm:prSet/>
      <dgm:spPr/>
      <dgm:t>
        <a:bodyPr/>
        <a:lstStyle/>
        <a:p>
          <a:endParaRPr lang="en-AU"/>
        </a:p>
      </dgm:t>
    </dgm:pt>
    <dgm:pt modelId="{A77690A6-1DF3-480D-A8AE-A8DA7B2161BB}" type="sibTrans" cxnId="{7AB0A223-A58A-4D6F-824F-83A4A3BEC7C4}">
      <dgm:prSet/>
      <dgm:spPr/>
      <dgm:t>
        <a:bodyPr/>
        <a:lstStyle/>
        <a:p>
          <a:endParaRPr lang="en-AU"/>
        </a:p>
      </dgm:t>
    </dgm:pt>
    <dgm:pt modelId="{DC065CB8-2E32-4635-88D2-1E1C06AD8795}">
      <dgm:prSet phldrT="[Text]"/>
      <dgm:spPr/>
      <dgm:t>
        <a:bodyPr/>
        <a:lstStyle/>
        <a:p>
          <a:r>
            <a:rPr lang="en-AU" dirty="0" smtClean="0">
              <a:solidFill>
                <a:schemeClr val="bg1"/>
              </a:solidFill>
            </a:rPr>
            <a:t>Occupational Safety and Health Act</a:t>
          </a:r>
          <a:endParaRPr lang="en-AU" dirty="0">
            <a:solidFill>
              <a:schemeClr val="bg1"/>
            </a:solidFill>
          </a:endParaRPr>
        </a:p>
      </dgm:t>
    </dgm:pt>
    <dgm:pt modelId="{E289A017-4988-4784-868F-DBD24CB82BC6}" type="parTrans" cxnId="{8DECDEAC-B05E-4289-985A-9D248A299576}">
      <dgm:prSet/>
      <dgm:spPr/>
      <dgm:t>
        <a:bodyPr/>
        <a:lstStyle/>
        <a:p>
          <a:endParaRPr lang="en-AU"/>
        </a:p>
      </dgm:t>
    </dgm:pt>
    <dgm:pt modelId="{1BB24E57-D965-4BB5-8774-007CAE556149}" type="sibTrans" cxnId="{8DECDEAC-B05E-4289-985A-9D248A299576}">
      <dgm:prSet/>
      <dgm:spPr/>
      <dgm:t>
        <a:bodyPr/>
        <a:lstStyle/>
        <a:p>
          <a:endParaRPr lang="en-AU"/>
        </a:p>
      </dgm:t>
    </dgm:pt>
    <dgm:pt modelId="{7E463236-AE25-48F9-B4D6-3AF827A067CC}">
      <dgm:prSet phldrT="[Text]"/>
      <dgm:spPr/>
      <dgm:t>
        <a:bodyPr/>
        <a:lstStyle/>
        <a:p>
          <a:r>
            <a:rPr lang="en-AU" smtClean="0">
              <a:solidFill>
                <a:schemeClr val="tx1"/>
              </a:solidFill>
            </a:rPr>
            <a:t>General industry safety regulations</a:t>
          </a:r>
          <a:endParaRPr lang="en-AU" dirty="0">
            <a:solidFill>
              <a:schemeClr val="tx1"/>
            </a:solidFill>
          </a:endParaRPr>
        </a:p>
      </dgm:t>
    </dgm:pt>
    <dgm:pt modelId="{6C9A3A83-8B90-48DF-B42B-036CFBE8E650}" type="parTrans" cxnId="{B7F64E4C-7E1B-41AB-B1E6-0D66ED43F7F1}">
      <dgm:prSet/>
      <dgm:spPr/>
      <dgm:t>
        <a:bodyPr/>
        <a:lstStyle/>
        <a:p>
          <a:endParaRPr lang="en-AU"/>
        </a:p>
      </dgm:t>
    </dgm:pt>
    <dgm:pt modelId="{F334F67C-E6E7-4453-AF6B-48980FBE315C}" type="sibTrans" cxnId="{B7F64E4C-7E1B-41AB-B1E6-0D66ED43F7F1}">
      <dgm:prSet/>
      <dgm:spPr/>
      <dgm:t>
        <a:bodyPr/>
        <a:lstStyle/>
        <a:p>
          <a:endParaRPr lang="en-AU"/>
        </a:p>
      </dgm:t>
    </dgm:pt>
    <dgm:pt modelId="{A45CE13B-AB58-416B-8324-E099ADC38D96}">
      <dgm:prSet phldrT="[Text]"/>
      <dgm:spPr/>
      <dgm:t>
        <a:bodyPr/>
        <a:lstStyle/>
        <a:p>
          <a:r>
            <a:rPr lang="en-AU" b="1" dirty="0" smtClean="0"/>
            <a:t>Mines Safety and Inspection Act</a:t>
          </a:r>
          <a:endParaRPr lang="en-AU" dirty="0"/>
        </a:p>
      </dgm:t>
    </dgm:pt>
    <dgm:pt modelId="{4276235D-83A8-44C3-930A-A7C5DBBBAFF9}" type="parTrans" cxnId="{97166E05-1CFF-4CE5-A95F-97D62D91736C}">
      <dgm:prSet/>
      <dgm:spPr/>
      <dgm:t>
        <a:bodyPr/>
        <a:lstStyle/>
        <a:p>
          <a:endParaRPr lang="en-AU"/>
        </a:p>
      </dgm:t>
    </dgm:pt>
    <dgm:pt modelId="{1F6D97BD-52B3-442F-AA3A-5A86682D3515}" type="sibTrans" cxnId="{97166E05-1CFF-4CE5-A95F-97D62D91736C}">
      <dgm:prSet/>
      <dgm:spPr/>
      <dgm:t>
        <a:bodyPr/>
        <a:lstStyle/>
        <a:p>
          <a:endParaRPr lang="en-AU"/>
        </a:p>
      </dgm:t>
    </dgm:pt>
    <dgm:pt modelId="{99A40399-4139-4B0E-8C08-CD470BDDF47B}">
      <dgm:prSet phldrT="[Text]"/>
      <dgm:spPr/>
      <dgm:t>
        <a:bodyPr/>
        <a:lstStyle/>
        <a:p>
          <a:r>
            <a:rPr lang="en-AU" b="1" smtClean="0"/>
            <a:t>Petroleum and Geothermal Energy Resources Act</a:t>
          </a:r>
          <a:endParaRPr lang="en-AU" dirty="0"/>
        </a:p>
      </dgm:t>
    </dgm:pt>
    <dgm:pt modelId="{1923E3A8-428E-448E-89BF-4F0E86CBDDCB}" type="parTrans" cxnId="{16B7FD4E-9B0E-42DA-8FB0-E14B1FD80A6D}">
      <dgm:prSet/>
      <dgm:spPr/>
      <dgm:t>
        <a:bodyPr/>
        <a:lstStyle/>
        <a:p>
          <a:endParaRPr lang="en-AU"/>
        </a:p>
      </dgm:t>
    </dgm:pt>
    <dgm:pt modelId="{2B2CA5D0-6A7B-4148-9BC9-7BC1A03AC7E4}" type="sibTrans" cxnId="{16B7FD4E-9B0E-42DA-8FB0-E14B1FD80A6D}">
      <dgm:prSet/>
      <dgm:spPr/>
      <dgm:t>
        <a:bodyPr/>
        <a:lstStyle/>
        <a:p>
          <a:endParaRPr lang="en-AU"/>
        </a:p>
      </dgm:t>
    </dgm:pt>
    <dgm:pt modelId="{D58ADF25-91B0-40D9-9EBE-12A355981B21}">
      <dgm:prSet phldrT="[Text]"/>
      <dgm:spPr/>
      <dgm:t>
        <a:bodyPr/>
        <a:lstStyle/>
        <a:p>
          <a:r>
            <a:rPr lang="en-AU" b="1" smtClean="0"/>
            <a:t>Dangerous Goods Safety Act</a:t>
          </a:r>
          <a:endParaRPr lang="en-AU" dirty="0"/>
        </a:p>
      </dgm:t>
    </dgm:pt>
    <dgm:pt modelId="{C44E6A5B-0B03-4DBF-99A2-9F9F1C8716C0}" type="parTrans" cxnId="{73226852-51EB-4131-976D-A9DAB51CBE14}">
      <dgm:prSet/>
      <dgm:spPr/>
      <dgm:t>
        <a:bodyPr/>
        <a:lstStyle/>
        <a:p>
          <a:endParaRPr lang="en-AU"/>
        </a:p>
      </dgm:t>
    </dgm:pt>
    <dgm:pt modelId="{9455DDD1-1A45-44F8-A4F0-1047CE0ED40A}" type="sibTrans" cxnId="{73226852-51EB-4131-976D-A9DAB51CBE14}">
      <dgm:prSet/>
      <dgm:spPr/>
      <dgm:t>
        <a:bodyPr/>
        <a:lstStyle/>
        <a:p>
          <a:endParaRPr lang="en-AU"/>
        </a:p>
      </dgm:t>
    </dgm:pt>
    <dgm:pt modelId="{713AA8B8-C16F-4825-870E-F065E7DA043E}">
      <dgm:prSet phldrT="[Text]"/>
      <dgm:spPr/>
      <dgm:t>
        <a:bodyPr/>
        <a:lstStyle/>
        <a:p>
          <a:r>
            <a:rPr lang="en-AU" smtClean="0">
              <a:solidFill>
                <a:schemeClr val="tx1"/>
              </a:solidFill>
            </a:rPr>
            <a:t>DG safety regulations</a:t>
          </a:r>
          <a:endParaRPr lang="en-AU" dirty="0">
            <a:solidFill>
              <a:schemeClr val="tx1"/>
            </a:solidFill>
          </a:endParaRPr>
        </a:p>
      </dgm:t>
    </dgm:pt>
    <dgm:pt modelId="{08665369-BC38-4CC7-ADF3-73B2F3B3B7DB}" type="parTrans" cxnId="{319A33D3-9672-431A-B53F-79EF84809DEB}">
      <dgm:prSet/>
      <dgm:spPr/>
      <dgm:t>
        <a:bodyPr/>
        <a:lstStyle/>
        <a:p>
          <a:endParaRPr lang="en-AU"/>
        </a:p>
      </dgm:t>
    </dgm:pt>
    <dgm:pt modelId="{71FCD2F1-193D-4E73-9C84-88505C657A1C}" type="sibTrans" cxnId="{319A33D3-9672-431A-B53F-79EF84809DEB}">
      <dgm:prSet/>
      <dgm:spPr/>
      <dgm:t>
        <a:bodyPr/>
        <a:lstStyle/>
        <a:p>
          <a:endParaRPr lang="en-AU"/>
        </a:p>
      </dgm:t>
    </dgm:pt>
    <dgm:pt modelId="{1C1F4DC5-CCC0-4B04-9B4F-A9401DD2C0FF}">
      <dgm:prSet phldrT="[Text]"/>
      <dgm:spPr/>
      <dgm:t>
        <a:bodyPr/>
        <a:lstStyle/>
        <a:p>
          <a:r>
            <a:rPr lang="en-AU" smtClean="0">
              <a:solidFill>
                <a:schemeClr val="bg1"/>
              </a:solidFill>
            </a:rPr>
            <a:t>DG / explosives safety and security</a:t>
          </a:r>
          <a:endParaRPr lang="en-AU" dirty="0">
            <a:solidFill>
              <a:schemeClr val="bg1"/>
            </a:solidFill>
          </a:endParaRPr>
        </a:p>
      </dgm:t>
    </dgm:pt>
    <dgm:pt modelId="{6CC2449C-F6A3-4F40-92EF-ED6D768B627F}" type="parTrans" cxnId="{386490DB-846F-4DC0-B1E4-80CE22AA4D8A}">
      <dgm:prSet/>
      <dgm:spPr/>
      <dgm:t>
        <a:bodyPr/>
        <a:lstStyle/>
        <a:p>
          <a:endParaRPr lang="en-AU"/>
        </a:p>
      </dgm:t>
    </dgm:pt>
    <dgm:pt modelId="{268456F8-7403-40DA-9C2D-5F5C3B066875}" type="sibTrans" cxnId="{386490DB-846F-4DC0-B1E4-80CE22AA4D8A}">
      <dgm:prSet/>
      <dgm:spPr/>
      <dgm:t>
        <a:bodyPr/>
        <a:lstStyle/>
        <a:p>
          <a:endParaRPr lang="en-AU"/>
        </a:p>
      </dgm:t>
    </dgm:pt>
    <dgm:pt modelId="{F42C1B0B-4F04-4B85-B652-E7A9ABA27B7E}">
      <dgm:prSet phldrT="[Text]"/>
      <dgm:spPr/>
      <dgm:t>
        <a:bodyPr/>
        <a:lstStyle/>
        <a:p>
          <a:r>
            <a:rPr lang="en-AU" dirty="0" smtClean="0">
              <a:solidFill>
                <a:schemeClr val="tx1"/>
              </a:solidFill>
            </a:rPr>
            <a:t>Petroleum safety regulations</a:t>
          </a:r>
          <a:endParaRPr lang="en-AU" dirty="0">
            <a:solidFill>
              <a:schemeClr val="tx1"/>
            </a:solidFill>
          </a:endParaRPr>
        </a:p>
      </dgm:t>
    </dgm:pt>
    <dgm:pt modelId="{0949CAA2-AE96-4FDA-B807-9BA293B29346}" type="parTrans" cxnId="{4A86D40C-95FA-400E-91C0-F84778E27455}">
      <dgm:prSet/>
      <dgm:spPr/>
      <dgm:t>
        <a:bodyPr/>
        <a:lstStyle/>
        <a:p>
          <a:endParaRPr lang="en-AU"/>
        </a:p>
      </dgm:t>
    </dgm:pt>
    <dgm:pt modelId="{60A1FC57-2D99-4120-AAAB-8BAD4FFF80EF}" type="sibTrans" cxnId="{4A86D40C-95FA-400E-91C0-F84778E27455}">
      <dgm:prSet/>
      <dgm:spPr/>
      <dgm:t>
        <a:bodyPr/>
        <a:lstStyle/>
        <a:p>
          <a:endParaRPr lang="en-AU"/>
        </a:p>
      </dgm:t>
    </dgm:pt>
    <dgm:pt modelId="{9D8510A4-0190-42E7-A28A-2952BDC59AE6}">
      <dgm:prSet phldrT="[Text]"/>
      <dgm:spPr/>
      <dgm:t>
        <a:bodyPr/>
        <a:lstStyle/>
        <a:p>
          <a:r>
            <a:rPr lang="en-AU" dirty="0" smtClean="0">
              <a:solidFill>
                <a:schemeClr val="tx1"/>
              </a:solidFill>
            </a:rPr>
            <a:t>Mines Safety and Inspection Regulations</a:t>
          </a:r>
          <a:endParaRPr lang="en-AU" dirty="0">
            <a:solidFill>
              <a:schemeClr val="tx1"/>
            </a:solidFill>
          </a:endParaRPr>
        </a:p>
      </dgm:t>
    </dgm:pt>
    <dgm:pt modelId="{21B1ED82-19A3-46C6-9D47-AB2E4BEDF121}" type="parTrans" cxnId="{66D81D4F-349B-4848-82EA-25D163618299}">
      <dgm:prSet/>
      <dgm:spPr/>
      <dgm:t>
        <a:bodyPr/>
        <a:lstStyle/>
        <a:p>
          <a:endParaRPr lang="en-AU"/>
        </a:p>
      </dgm:t>
    </dgm:pt>
    <dgm:pt modelId="{E2252E95-64A0-4135-AEB6-3564EAB30C9B}" type="sibTrans" cxnId="{66D81D4F-349B-4848-82EA-25D163618299}">
      <dgm:prSet/>
      <dgm:spPr/>
      <dgm:t>
        <a:bodyPr/>
        <a:lstStyle/>
        <a:p>
          <a:endParaRPr lang="en-AU"/>
        </a:p>
      </dgm:t>
    </dgm:pt>
    <dgm:pt modelId="{9CD335DD-9FF6-4FED-B70F-4F41AF81A195}">
      <dgm:prSet phldrT="[Text]"/>
      <dgm:spPr/>
      <dgm:t>
        <a:bodyPr/>
        <a:lstStyle/>
        <a:p>
          <a:r>
            <a:rPr lang="en-AU" smtClean="0">
              <a:solidFill>
                <a:schemeClr val="tx1"/>
              </a:solidFill>
            </a:rPr>
            <a:t>Energy safety regulations</a:t>
          </a:r>
          <a:endParaRPr lang="en-AU" dirty="0">
            <a:solidFill>
              <a:schemeClr val="tx1"/>
            </a:solidFill>
          </a:endParaRPr>
        </a:p>
      </dgm:t>
    </dgm:pt>
    <dgm:pt modelId="{34079038-BB50-47EA-AF22-E8CC3208A633}" type="parTrans" cxnId="{A71F5496-721A-4B37-A373-37D4A88E5499}">
      <dgm:prSet/>
      <dgm:spPr/>
      <dgm:t>
        <a:bodyPr/>
        <a:lstStyle/>
        <a:p>
          <a:endParaRPr lang="en-AU"/>
        </a:p>
      </dgm:t>
    </dgm:pt>
    <dgm:pt modelId="{840786E0-A4F6-444A-B858-8CBCFAE11665}" type="sibTrans" cxnId="{A71F5496-721A-4B37-A373-37D4A88E5499}">
      <dgm:prSet/>
      <dgm:spPr/>
      <dgm:t>
        <a:bodyPr/>
        <a:lstStyle/>
        <a:p>
          <a:endParaRPr lang="en-AU"/>
        </a:p>
      </dgm:t>
    </dgm:pt>
    <dgm:pt modelId="{F4AEC818-5AD9-4D04-B52E-44733CC860D8}">
      <dgm:prSet phldrT="[Text]"/>
      <dgm:spPr/>
      <dgm:t>
        <a:bodyPr/>
        <a:lstStyle/>
        <a:p>
          <a:r>
            <a:rPr lang="en-AU" smtClean="0">
              <a:solidFill>
                <a:schemeClr val="bg1"/>
              </a:solidFill>
            </a:rPr>
            <a:t>Gas and electrical safety</a:t>
          </a:r>
          <a:endParaRPr lang="en-AU" dirty="0">
            <a:solidFill>
              <a:schemeClr val="bg1"/>
            </a:solidFill>
          </a:endParaRPr>
        </a:p>
      </dgm:t>
    </dgm:pt>
    <dgm:pt modelId="{7B3D21E3-60AA-4D8B-8180-A1D153A6E891}" type="parTrans" cxnId="{DB4C9536-DC30-46E1-B7D1-6E1986777A2F}">
      <dgm:prSet/>
      <dgm:spPr/>
      <dgm:t>
        <a:bodyPr/>
        <a:lstStyle/>
        <a:p>
          <a:endParaRPr lang="en-AU"/>
        </a:p>
      </dgm:t>
    </dgm:pt>
    <dgm:pt modelId="{B70CC7A5-891F-4EDE-B734-8482A755C23D}" type="sibTrans" cxnId="{DB4C9536-DC30-46E1-B7D1-6E1986777A2F}">
      <dgm:prSet/>
      <dgm:spPr/>
      <dgm:t>
        <a:bodyPr/>
        <a:lstStyle/>
        <a:p>
          <a:endParaRPr lang="en-AU"/>
        </a:p>
      </dgm:t>
    </dgm:pt>
    <dgm:pt modelId="{257A0989-A79A-4117-9820-CB7AE9AEA261}" type="pres">
      <dgm:prSet presAssocID="{A7BD988E-3D08-44CB-BC4C-9908B4C6B22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5A5991F2-ABC8-42AF-ACE1-26E21B2B7D8C}" type="pres">
      <dgm:prSet presAssocID="{619E36F8-D8B5-438F-8B4A-C88CF2D4D385}" presName="vertOne" presStyleCnt="0"/>
      <dgm:spPr/>
    </dgm:pt>
    <dgm:pt modelId="{0994EB89-EA15-4BC8-A691-95315A5B64E6}" type="pres">
      <dgm:prSet presAssocID="{619E36F8-D8B5-438F-8B4A-C88CF2D4D385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82A037F7-52E0-40B5-90BF-0E6DC9C7DE9F}" type="pres">
      <dgm:prSet presAssocID="{619E36F8-D8B5-438F-8B4A-C88CF2D4D385}" presName="parTransOne" presStyleCnt="0"/>
      <dgm:spPr/>
    </dgm:pt>
    <dgm:pt modelId="{BD4FAFD8-C347-4A21-A98F-2CFD8F8B4D4A}" type="pres">
      <dgm:prSet presAssocID="{619E36F8-D8B5-438F-8B4A-C88CF2D4D385}" presName="horzOne" presStyleCnt="0"/>
      <dgm:spPr/>
    </dgm:pt>
    <dgm:pt modelId="{FEF34E82-6DB4-4AB6-8C16-13168A1D4077}" type="pres">
      <dgm:prSet presAssocID="{DC065CB8-2E32-4635-88D2-1E1C06AD8795}" presName="vertTwo" presStyleCnt="0"/>
      <dgm:spPr/>
    </dgm:pt>
    <dgm:pt modelId="{FC3DE51C-9EB7-4603-BF58-8DE0FAB56EF7}" type="pres">
      <dgm:prSet presAssocID="{DC065CB8-2E32-4635-88D2-1E1C06AD8795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BF719E91-8DB3-4A63-9B04-0800BF7681D2}" type="pres">
      <dgm:prSet presAssocID="{DC065CB8-2E32-4635-88D2-1E1C06AD8795}" presName="parTransTwo" presStyleCnt="0"/>
      <dgm:spPr/>
    </dgm:pt>
    <dgm:pt modelId="{1F48DBE0-CDA7-4459-B7FE-5289CC8F232F}" type="pres">
      <dgm:prSet presAssocID="{DC065CB8-2E32-4635-88D2-1E1C06AD8795}" presName="horzTwo" presStyleCnt="0"/>
      <dgm:spPr/>
    </dgm:pt>
    <dgm:pt modelId="{0CB647E1-9279-4E09-B2A6-3472BEE7B10B}" type="pres">
      <dgm:prSet presAssocID="{7E463236-AE25-48F9-B4D6-3AF827A067CC}" presName="vertThree" presStyleCnt="0"/>
      <dgm:spPr/>
    </dgm:pt>
    <dgm:pt modelId="{3559CEF7-8A3B-4A70-8476-E7016BDB1BE9}" type="pres">
      <dgm:prSet presAssocID="{7E463236-AE25-48F9-B4D6-3AF827A067CC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AADE257A-0444-470E-8092-AC1911DCEB02}" type="pres">
      <dgm:prSet presAssocID="{7E463236-AE25-48F9-B4D6-3AF827A067CC}" presName="horzThree" presStyleCnt="0"/>
      <dgm:spPr/>
    </dgm:pt>
    <dgm:pt modelId="{77FF69CE-5110-4EF9-80D2-1C4CFECFD8CA}" type="pres">
      <dgm:prSet presAssocID="{CB605876-B947-4775-98E2-5B965540593B}" presName="sibSpaceOne" presStyleCnt="0"/>
      <dgm:spPr/>
    </dgm:pt>
    <dgm:pt modelId="{91E81B6C-C0C0-4455-B8D6-1A45ADD8FEB4}" type="pres">
      <dgm:prSet presAssocID="{16623944-BB3F-4994-829C-DEEA0FAE8A99}" presName="vertOne" presStyleCnt="0"/>
      <dgm:spPr/>
    </dgm:pt>
    <dgm:pt modelId="{B356FCF1-FFFB-401A-99FE-BF572AE3F614}" type="pres">
      <dgm:prSet presAssocID="{16623944-BB3F-4994-829C-DEEA0FAE8A99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75D8B345-D33F-4EAD-9735-D808FE1FC849}" type="pres">
      <dgm:prSet presAssocID="{16623944-BB3F-4994-829C-DEEA0FAE8A99}" presName="parTransOne" presStyleCnt="0"/>
      <dgm:spPr/>
    </dgm:pt>
    <dgm:pt modelId="{5B8E7C61-C7DD-4F35-9BA7-56512D0479E5}" type="pres">
      <dgm:prSet presAssocID="{16623944-BB3F-4994-829C-DEEA0FAE8A99}" presName="horzOne" presStyleCnt="0"/>
      <dgm:spPr/>
    </dgm:pt>
    <dgm:pt modelId="{E3D65233-6D3A-4B98-B8B7-91D2DD78F30A}" type="pres">
      <dgm:prSet presAssocID="{A45CE13B-AB58-416B-8324-E099ADC38D96}" presName="vertTwo" presStyleCnt="0"/>
      <dgm:spPr/>
    </dgm:pt>
    <dgm:pt modelId="{E3821753-57D2-4A00-B0D4-D1ACB06C886F}" type="pres">
      <dgm:prSet presAssocID="{A45CE13B-AB58-416B-8324-E099ADC38D96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55CBA7B4-F10A-418A-A810-45965E8CF5F6}" type="pres">
      <dgm:prSet presAssocID="{A45CE13B-AB58-416B-8324-E099ADC38D96}" presName="parTransTwo" presStyleCnt="0"/>
      <dgm:spPr/>
    </dgm:pt>
    <dgm:pt modelId="{6099271F-7013-4060-BA54-BB9441079445}" type="pres">
      <dgm:prSet presAssocID="{A45CE13B-AB58-416B-8324-E099ADC38D96}" presName="horzTwo" presStyleCnt="0"/>
      <dgm:spPr/>
    </dgm:pt>
    <dgm:pt modelId="{80CD9944-F1BA-4984-B889-EDF583ABC3B7}" type="pres">
      <dgm:prSet presAssocID="{9D8510A4-0190-42E7-A28A-2952BDC59AE6}" presName="vertThree" presStyleCnt="0"/>
      <dgm:spPr/>
    </dgm:pt>
    <dgm:pt modelId="{30F53A55-B544-4B3A-B773-4281891EFCC2}" type="pres">
      <dgm:prSet presAssocID="{9D8510A4-0190-42E7-A28A-2952BDC59AE6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9D631623-499D-410D-B13A-ABDA4C94D3BD}" type="pres">
      <dgm:prSet presAssocID="{9D8510A4-0190-42E7-A28A-2952BDC59AE6}" presName="horzThree" presStyleCnt="0"/>
      <dgm:spPr/>
    </dgm:pt>
    <dgm:pt modelId="{82AF5507-723A-4B94-95AA-09C8C1B9622E}" type="pres">
      <dgm:prSet presAssocID="{1F6D97BD-52B3-442F-AA3A-5A86682D3515}" presName="sibSpaceTwo" presStyleCnt="0"/>
      <dgm:spPr/>
    </dgm:pt>
    <dgm:pt modelId="{BB0C87D3-471C-4578-AD5D-68721744B532}" type="pres">
      <dgm:prSet presAssocID="{99A40399-4139-4B0E-8C08-CD470BDDF47B}" presName="vertTwo" presStyleCnt="0"/>
      <dgm:spPr/>
    </dgm:pt>
    <dgm:pt modelId="{7FFCAA8C-34F9-4BF7-8756-1C9DA5177859}" type="pres">
      <dgm:prSet presAssocID="{99A40399-4139-4B0E-8C08-CD470BDDF47B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AA439A26-8A72-4B4F-B4DC-2241DFA41505}" type="pres">
      <dgm:prSet presAssocID="{99A40399-4139-4B0E-8C08-CD470BDDF47B}" presName="parTransTwo" presStyleCnt="0"/>
      <dgm:spPr/>
    </dgm:pt>
    <dgm:pt modelId="{98411B8A-883D-48C4-8EE2-2E343D782D63}" type="pres">
      <dgm:prSet presAssocID="{99A40399-4139-4B0E-8C08-CD470BDDF47B}" presName="horzTwo" presStyleCnt="0"/>
      <dgm:spPr/>
    </dgm:pt>
    <dgm:pt modelId="{43CFD031-E30F-46C5-832E-DEBC234D739E}" type="pres">
      <dgm:prSet presAssocID="{F42C1B0B-4F04-4B85-B652-E7A9ABA27B7E}" presName="vertThree" presStyleCnt="0"/>
      <dgm:spPr/>
    </dgm:pt>
    <dgm:pt modelId="{8C5F863A-9DDE-47D1-A46F-50AE4CE217CF}" type="pres">
      <dgm:prSet presAssocID="{F42C1B0B-4F04-4B85-B652-E7A9ABA27B7E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D6958286-E585-44A3-8F3D-0A592AE2B327}" type="pres">
      <dgm:prSet presAssocID="{F42C1B0B-4F04-4B85-B652-E7A9ABA27B7E}" presName="horzThree" presStyleCnt="0"/>
      <dgm:spPr/>
    </dgm:pt>
    <dgm:pt modelId="{B3AEB9FF-7F69-4F8E-A3AA-390A925336F7}" type="pres">
      <dgm:prSet presAssocID="{2B2CA5D0-6A7B-4148-9BC9-7BC1A03AC7E4}" presName="sibSpaceTwo" presStyleCnt="0"/>
      <dgm:spPr/>
    </dgm:pt>
    <dgm:pt modelId="{C9CA8FFA-DC62-4A79-B715-3E9C511F4211}" type="pres">
      <dgm:prSet presAssocID="{D58ADF25-91B0-40D9-9EBE-12A355981B21}" presName="vertTwo" presStyleCnt="0"/>
      <dgm:spPr/>
    </dgm:pt>
    <dgm:pt modelId="{63466D84-3E40-4DC4-97B5-6327B097684E}" type="pres">
      <dgm:prSet presAssocID="{D58ADF25-91B0-40D9-9EBE-12A355981B21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805D9FFF-00AC-481F-B83E-612C43DEBCC0}" type="pres">
      <dgm:prSet presAssocID="{D58ADF25-91B0-40D9-9EBE-12A355981B21}" presName="parTransTwo" presStyleCnt="0"/>
      <dgm:spPr/>
    </dgm:pt>
    <dgm:pt modelId="{51497E3E-3988-48E5-B5A3-C0BF8C106D53}" type="pres">
      <dgm:prSet presAssocID="{D58ADF25-91B0-40D9-9EBE-12A355981B21}" presName="horzTwo" presStyleCnt="0"/>
      <dgm:spPr/>
    </dgm:pt>
    <dgm:pt modelId="{2F69D47D-F808-4AEE-B2B9-FB1817A4CFA1}" type="pres">
      <dgm:prSet presAssocID="{713AA8B8-C16F-4825-870E-F065E7DA043E}" presName="vertThree" presStyleCnt="0"/>
      <dgm:spPr/>
    </dgm:pt>
    <dgm:pt modelId="{A3506C36-20D3-411E-9A01-DEADABC2715D}" type="pres">
      <dgm:prSet presAssocID="{713AA8B8-C16F-4825-870E-F065E7DA043E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28C1EE0B-F211-4939-A5AC-71555A7D59FC}" type="pres">
      <dgm:prSet presAssocID="{713AA8B8-C16F-4825-870E-F065E7DA043E}" presName="parTransThree" presStyleCnt="0"/>
      <dgm:spPr/>
    </dgm:pt>
    <dgm:pt modelId="{4780270F-FD75-4058-BEEE-7095BBAC814C}" type="pres">
      <dgm:prSet presAssocID="{713AA8B8-C16F-4825-870E-F065E7DA043E}" presName="horzThree" presStyleCnt="0"/>
      <dgm:spPr/>
    </dgm:pt>
    <dgm:pt modelId="{F6C11EC0-FC74-4A46-92F9-E489CFAD849F}" type="pres">
      <dgm:prSet presAssocID="{1C1F4DC5-CCC0-4B04-9B4F-A9401DD2C0FF}" presName="vertFour" presStyleCnt="0">
        <dgm:presLayoutVars>
          <dgm:chPref val="3"/>
        </dgm:presLayoutVars>
      </dgm:prSet>
      <dgm:spPr/>
    </dgm:pt>
    <dgm:pt modelId="{FD174F99-F25E-4A28-A67F-9477ED8A5FE1}" type="pres">
      <dgm:prSet presAssocID="{1C1F4DC5-CCC0-4B04-9B4F-A9401DD2C0FF}" presName="txFour" presStyleLbl="node4" presStyleIdx="0" presStyleCnt="2" custLinFactNeighborX="264" custLinFactNeighborY="-1337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C30AB157-7D5A-4222-8CE6-3968F3F7BAD8}" type="pres">
      <dgm:prSet presAssocID="{1C1F4DC5-CCC0-4B04-9B4F-A9401DD2C0FF}" presName="horzFour" presStyleCnt="0"/>
      <dgm:spPr/>
    </dgm:pt>
    <dgm:pt modelId="{F9551340-7054-46AE-80E4-2230D3CF0B18}" type="pres">
      <dgm:prSet presAssocID="{FEE4B830-B613-42BB-BABF-476903D1EF40}" presName="sibSpaceOne" presStyleCnt="0"/>
      <dgm:spPr/>
    </dgm:pt>
    <dgm:pt modelId="{17282396-DAB9-4A75-BE77-7278A071552B}" type="pres">
      <dgm:prSet presAssocID="{80174CCB-05AE-410D-BF1C-7ED54AFC5A78}" presName="vertOne" presStyleCnt="0"/>
      <dgm:spPr/>
    </dgm:pt>
    <dgm:pt modelId="{0B61CDAF-986C-4E29-A7E1-929A169CA9BA}" type="pres">
      <dgm:prSet presAssocID="{80174CCB-05AE-410D-BF1C-7ED54AFC5A78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D6F62D55-9D7C-43C6-BB33-5F7992F5BBC2}" type="pres">
      <dgm:prSet presAssocID="{80174CCB-05AE-410D-BF1C-7ED54AFC5A78}" presName="parTransOne" presStyleCnt="0"/>
      <dgm:spPr/>
    </dgm:pt>
    <dgm:pt modelId="{53498781-F1E1-4D7D-8D9A-AEC25E93C731}" type="pres">
      <dgm:prSet presAssocID="{80174CCB-05AE-410D-BF1C-7ED54AFC5A78}" presName="horzOne" presStyleCnt="0"/>
      <dgm:spPr/>
    </dgm:pt>
    <dgm:pt modelId="{874D3687-CF5A-4AF7-9743-7C185048DDF9}" type="pres">
      <dgm:prSet presAssocID="{6E81162E-EC16-4902-B320-5A7ACB3F3BCA}" presName="vertTwo" presStyleCnt="0"/>
      <dgm:spPr/>
    </dgm:pt>
    <dgm:pt modelId="{C28F0BD0-D50C-4992-B7E4-789308EA2CF2}" type="pres">
      <dgm:prSet presAssocID="{6E81162E-EC16-4902-B320-5A7ACB3F3BCA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2FCFB2E5-514F-4733-BC03-E1F5A63964C1}" type="pres">
      <dgm:prSet presAssocID="{6E81162E-EC16-4902-B320-5A7ACB3F3BCA}" presName="parTransTwo" presStyleCnt="0"/>
      <dgm:spPr/>
    </dgm:pt>
    <dgm:pt modelId="{5748DCA0-BE5F-4097-BDEF-4813B3CAB38C}" type="pres">
      <dgm:prSet presAssocID="{6E81162E-EC16-4902-B320-5A7ACB3F3BCA}" presName="horzTwo" presStyleCnt="0"/>
      <dgm:spPr/>
    </dgm:pt>
    <dgm:pt modelId="{A5102EC9-02ED-486A-80DC-471F378307EE}" type="pres">
      <dgm:prSet presAssocID="{9CD335DD-9FF6-4FED-B70F-4F41AF81A195}" presName="vertThree" presStyleCnt="0"/>
      <dgm:spPr/>
    </dgm:pt>
    <dgm:pt modelId="{2EDA4C7B-4CDE-42B7-97CE-3BFE95DAF052}" type="pres">
      <dgm:prSet presAssocID="{9CD335DD-9FF6-4FED-B70F-4F41AF81A195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7D994B24-70B0-458A-951A-31AECD009B80}" type="pres">
      <dgm:prSet presAssocID="{9CD335DD-9FF6-4FED-B70F-4F41AF81A195}" presName="parTransThree" presStyleCnt="0"/>
      <dgm:spPr/>
    </dgm:pt>
    <dgm:pt modelId="{ED7DED3F-9606-48BA-9EBF-D07D45D413FC}" type="pres">
      <dgm:prSet presAssocID="{9CD335DD-9FF6-4FED-B70F-4F41AF81A195}" presName="horzThree" presStyleCnt="0"/>
      <dgm:spPr/>
    </dgm:pt>
    <dgm:pt modelId="{9ADE8BEC-FDC9-4BD5-B41E-95B9BF248E8F}" type="pres">
      <dgm:prSet presAssocID="{F4AEC818-5AD9-4D04-B52E-44733CC860D8}" presName="vertFour" presStyleCnt="0">
        <dgm:presLayoutVars>
          <dgm:chPref val="3"/>
        </dgm:presLayoutVars>
      </dgm:prSet>
      <dgm:spPr/>
    </dgm:pt>
    <dgm:pt modelId="{FF099D7E-D971-4ADF-B06E-6B49A029C464}" type="pres">
      <dgm:prSet presAssocID="{F4AEC818-5AD9-4D04-B52E-44733CC860D8}" presName="txFour" presStyleLbl="node4" presStyleIdx="1" presStyleCnt="2" custLinFactNeighborX="792" custLinFactNeighborY="-974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7559AB84-AE79-4D5F-8FBD-F629781D2994}" type="pres">
      <dgm:prSet presAssocID="{F4AEC818-5AD9-4D04-B52E-44733CC860D8}" presName="horzFour" presStyleCnt="0"/>
      <dgm:spPr/>
    </dgm:pt>
  </dgm:ptLst>
  <dgm:cxnLst>
    <dgm:cxn modelId="{97166E05-1CFF-4CE5-A95F-97D62D91736C}" srcId="{16623944-BB3F-4994-829C-DEEA0FAE8A99}" destId="{A45CE13B-AB58-416B-8324-E099ADC38D96}" srcOrd="0" destOrd="0" parTransId="{4276235D-83A8-44C3-930A-A7C5DBBBAFF9}" sibTransId="{1F6D97BD-52B3-442F-AA3A-5A86682D3515}"/>
    <dgm:cxn modelId="{16B7FD4E-9B0E-42DA-8FB0-E14B1FD80A6D}" srcId="{16623944-BB3F-4994-829C-DEEA0FAE8A99}" destId="{99A40399-4139-4B0E-8C08-CD470BDDF47B}" srcOrd="1" destOrd="0" parTransId="{1923E3A8-428E-448E-89BF-4F0E86CBDDCB}" sibTransId="{2B2CA5D0-6A7B-4148-9BC9-7BC1A03AC7E4}"/>
    <dgm:cxn modelId="{66D81D4F-349B-4848-82EA-25D163618299}" srcId="{A45CE13B-AB58-416B-8324-E099ADC38D96}" destId="{9D8510A4-0190-42E7-A28A-2952BDC59AE6}" srcOrd="0" destOrd="0" parTransId="{21B1ED82-19A3-46C6-9D47-AB2E4BEDF121}" sibTransId="{E2252E95-64A0-4135-AEB6-3564EAB30C9B}"/>
    <dgm:cxn modelId="{A71F5496-721A-4B37-A373-37D4A88E5499}" srcId="{6E81162E-EC16-4902-B320-5A7ACB3F3BCA}" destId="{9CD335DD-9FF6-4FED-B70F-4F41AF81A195}" srcOrd="0" destOrd="0" parTransId="{34079038-BB50-47EA-AF22-E8CC3208A633}" sibTransId="{840786E0-A4F6-444A-B858-8CBCFAE11665}"/>
    <dgm:cxn modelId="{B7F64E4C-7E1B-41AB-B1E6-0D66ED43F7F1}" srcId="{DC065CB8-2E32-4635-88D2-1E1C06AD8795}" destId="{7E463236-AE25-48F9-B4D6-3AF827A067CC}" srcOrd="0" destOrd="0" parTransId="{6C9A3A83-8B90-48DF-B42B-036CFBE8E650}" sibTransId="{F334F67C-E6E7-4453-AF6B-48980FBE315C}"/>
    <dgm:cxn modelId="{F1D52C87-9D78-467E-9E03-57BB022CF104}" type="presOf" srcId="{9CD335DD-9FF6-4FED-B70F-4F41AF81A195}" destId="{2EDA4C7B-4CDE-42B7-97CE-3BFE95DAF052}" srcOrd="0" destOrd="0" presId="urn:microsoft.com/office/officeart/2005/8/layout/hierarchy4"/>
    <dgm:cxn modelId="{1CFCC270-28CA-420C-86D5-6305E7F4E9F1}" type="presOf" srcId="{7E463236-AE25-48F9-B4D6-3AF827A067CC}" destId="{3559CEF7-8A3B-4A70-8476-E7016BDB1BE9}" srcOrd="0" destOrd="0" presId="urn:microsoft.com/office/officeart/2005/8/layout/hierarchy4"/>
    <dgm:cxn modelId="{386490DB-846F-4DC0-B1E4-80CE22AA4D8A}" srcId="{713AA8B8-C16F-4825-870E-F065E7DA043E}" destId="{1C1F4DC5-CCC0-4B04-9B4F-A9401DD2C0FF}" srcOrd="0" destOrd="0" parTransId="{6CC2449C-F6A3-4F40-92EF-ED6D768B627F}" sibTransId="{268456F8-7403-40DA-9C2D-5F5C3B066875}"/>
    <dgm:cxn modelId="{4664B918-3B3F-4AD1-937B-AB572AC41283}" type="presOf" srcId="{F4AEC818-5AD9-4D04-B52E-44733CC860D8}" destId="{FF099D7E-D971-4ADF-B06E-6B49A029C464}" srcOrd="0" destOrd="0" presId="urn:microsoft.com/office/officeart/2005/8/layout/hierarchy4"/>
    <dgm:cxn modelId="{6182BEAB-566B-4C51-BF57-19A21E88800B}" srcId="{A7BD988E-3D08-44CB-BC4C-9908B4C6B222}" destId="{16623944-BB3F-4994-829C-DEEA0FAE8A99}" srcOrd="1" destOrd="0" parTransId="{E7182BB8-6494-4BF0-A29C-E359C6531583}" sibTransId="{FEE4B830-B613-42BB-BABF-476903D1EF40}"/>
    <dgm:cxn modelId="{37C1F54E-239F-4EA1-8C77-493FA09ACFF9}" type="presOf" srcId="{6E81162E-EC16-4902-B320-5A7ACB3F3BCA}" destId="{C28F0BD0-D50C-4992-B7E4-789308EA2CF2}" srcOrd="0" destOrd="0" presId="urn:microsoft.com/office/officeart/2005/8/layout/hierarchy4"/>
    <dgm:cxn modelId="{95AA72B8-B7B2-4F54-BBFD-186F44E1529C}" type="presOf" srcId="{16623944-BB3F-4994-829C-DEEA0FAE8A99}" destId="{B356FCF1-FFFB-401A-99FE-BF572AE3F614}" srcOrd="0" destOrd="0" presId="urn:microsoft.com/office/officeart/2005/8/layout/hierarchy4"/>
    <dgm:cxn modelId="{79EF98C4-BD3F-4763-8CC0-E23BA3C2E71F}" type="presOf" srcId="{9D8510A4-0190-42E7-A28A-2952BDC59AE6}" destId="{30F53A55-B544-4B3A-B773-4281891EFCC2}" srcOrd="0" destOrd="0" presId="urn:microsoft.com/office/officeart/2005/8/layout/hierarchy4"/>
    <dgm:cxn modelId="{73226852-51EB-4131-976D-A9DAB51CBE14}" srcId="{16623944-BB3F-4994-829C-DEEA0FAE8A99}" destId="{D58ADF25-91B0-40D9-9EBE-12A355981B21}" srcOrd="2" destOrd="0" parTransId="{C44E6A5B-0B03-4DBF-99A2-9F9F1C8716C0}" sibTransId="{9455DDD1-1A45-44F8-A4F0-1047CE0ED40A}"/>
    <dgm:cxn modelId="{3455FFAE-9525-4A71-B931-15E923EC3F20}" type="presOf" srcId="{F42C1B0B-4F04-4B85-B652-E7A9ABA27B7E}" destId="{8C5F863A-9DDE-47D1-A46F-50AE4CE217CF}" srcOrd="0" destOrd="0" presId="urn:microsoft.com/office/officeart/2005/8/layout/hierarchy4"/>
    <dgm:cxn modelId="{8DECDEAC-B05E-4289-985A-9D248A299576}" srcId="{619E36F8-D8B5-438F-8B4A-C88CF2D4D385}" destId="{DC065CB8-2E32-4635-88D2-1E1C06AD8795}" srcOrd="0" destOrd="0" parTransId="{E289A017-4988-4784-868F-DBD24CB82BC6}" sibTransId="{1BB24E57-D965-4BB5-8774-007CAE556149}"/>
    <dgm:cxn modelId="{7AB0A223-A58A-4D6F-824F-83A4A3BEC7C4}" srcId="{80174CCB-05AE-410D-BF1C-7ED54AFC5A78}" destId="{6E81162E-EC16-4902-B320-5A7ACB3F3BCA}" srcOrd="0" destOrd="0" parTransId="{2F299184-EC63-4902-8F39-4A7856C39729}" sibTransId="{A77690A6-1DF3-480D-A8AE-A8DA7B2161BB}"/>
    <dgm:cxn modelId="{2FB2CD26-B9EA-4A24-AD5B-9C11EC0D006B}" type="presOf" srcId="{99A40399-4139-4B0E-8C08-CD470BDDF47B}" destId="{7FFCAA8C-34F9-4BF7-8756-1C9DA5177859}" srcOrd="0" destOrd="0" presId="urn:microsoft.com/office/officeart/2005/8/layout/hierarchy4"/>
    <dgm:cxn modelId="{B83143C9-1BAA-4FAB-9283-86694EAFAF5E}" type="presOf" srcId="{80174CCB-05AE-410D-BF1C-7ED54AFC5A78}" destId="{0B61CDAF-986C-4E29-A7E1-929A169CA9BA}" srcOrd="0" destOrd="0" presId="urn:microsoft.com/office/officeart/2005/8/layout/hierarchy4"/>
    <dgm:cxn modelId="{F68D24C7-75E8-4796-8730-0C2311AAB748}" type="presOf" srcId="{1C1F4DC5-CCC0-4B04-9B4F-A9401DD2C0FF}" destId="{FD174F99-F25E-4A28-A67F-9477ED8A5FE1}" srcOrd="0" destOrd="0" presId="urn:microsoft.com/office/officeart/2005/8/layout/hierarchy4"/>
    <dgm:cxn modelId="{50034DE2-82BA-4632-B4EC-AFCA2A94CBE3}" type="presOf" srcId="{A7BD988E-3D08-44CB-BC4C-9908B4C6B222}" destId="{257A0989-A79A-4117-9820-CB7AE9AEA261}" srcOrd="0" destOrd="0" presId="urn:microsoft.com/office/officeart/2005/8/layout/hierarchy4"/>
    <dgm:cxn modelId="{B3548E39-6255-4830-9F86-2BD18687936E}" type="presOf" srcId="{713AA8B8-C16F-4825-870E-F065E7DA043E}" destId="{A3506C36-20D3-411E-9A01-DEADABC2715D}" srcOrd="0" destOrd="0" presId="urn:microsoft.com/office/officeart/2005/8/layout/hierarchy4"/>
    <dgm:cxn modelId="{1AA6EB0A-0DC6-45C3-9D18-ACCA3BCE9928}" type="presOf" srcId="{A45CE13B-AB58-416B-8324-E099ADC38D96}" destId="{E3821753-57D2-4A00-B0D4-D1ACB06C886F}" srcOrd="0" destOrd="0" presId="urn:microsoft.com/office/officeart/2005/8/layout/hierarchy4"/>
    <dgm:cxn modelId="{E200D1C0-5EF9-4572-AA0E-DA142F9E5D23}" srcId="{A7BD988E-3D08-44CB-BC4C-9908B4C6B222}" destId="{619E36F8-D8B5-438F-8B4A-C88CF2D4D385}" srcOrd="0" destOrd="0" parTransId="{498FC2D2-C0A0-4550-A2DA-ACDECCFC670E}" sibTransId="{CB605876-B947-4775-98E2-5B965540593B}"/>
    <dgm:cxn modelId="{4A86D40C-95FA-400E-91C0-F84778E27455}" srcId="{99A40399-4139-4B0E-8C08-CD470BDDF47B}" destId="{F42C1B0B-4F04-4B85-B652-E7A9ABA27B7E}" srcOrd="0" destOrd="0" parTransId="{0949CAA2-AE96-4FDA-B807-9BA293B29346}" sibTransId="{60A1FC57-2D99-4120-AAAB-8BAD4FFF80EF}"/>
    <dgm:cxn modelId="{533ED85B-5544-44EE-A61A-C8ECE3A4803D}" type="presOf" srcId="{D58ADF25-91B0-40D9-9EBE-12A355981B21}" destId="{63466D84-3E40-4DC4-97B5-6327B097684E}" srcOrd="0" destOrd="0" presId="urn:microsoft.com/office/officeart/2005/8/layout/hierarchy4"/>
    <dgm:cxn modelId="{3BD14641-D35A-4768-9CAF-D7B6AB517244}" type="presOf" srcId="{DC065CB8-2E32-4635-88D2-1E1C06AD8795}" destId="{FC3DE51C-9EB7-4603-BF58-8DE0FAB56EF7}" srcOrd="0" destOrd="0" presId="urn:microsoft.com/office/officeart/2005/8/layout/hierarchy4"/>
    <dgm:cxn modelId="{B11E507E-5AEB-442E-97E0-DA641F0DA333}" type="presOf" srcId="{619E36F8-D8B5-438F-8B4A-C88CF2D4D385}" destId="{0994EB89-EA15-4BC8-A691-95315A5B64E6}" srcOrd="0" destOrd="0" presId="urn:microsoft.com/office/officeart/2005/8/layout/hierarchy4"/>
    <dgm:cxn modelId="{127BE209-E039-40FE-8302-3BF7CFEBD3B8}" srcId="{A7BD988E-3D08-44CB-BC4C-9908B4C6B222}" destId="{80174CCB-05AE-410D-BF1C-7ED54AFC5A78}" srcOrd="2" destOrd="0" parTransId="{CA73EE26-99B8-4872-AB47-B415F13F813A}" sibTransId="{D7D402F8-E671-4525-9FD8-5E0AB497C2A0}"/>
    <dgm:cxn modelId="{DB4C9536-DC30-46E1-B7D1-6E1986777A2F}" srcId="{9CD335DD-9FF6-4FED-B70F-4F41AF81A195}" destId="{F4AEC818-5AD9-4D04-B52E-44733CC860D8}" srcOrd="0" destOrd="0" parTransId="{7B3D21E3-60AA-4D8B-8180-A1D153A6E891}" sibTransId="{B70CC7A5-891F-4EDE-B734-8482A755C23D}"/>
    <dgm:cxn modelId="{319A33D3-9672-431A-B53F-79EF84809DEB}" srcId="{D58ADF25-91B0-40D9-9EBE-12A355981B21}" destId="{713AA8B8-C16F-4825-870E-F065E7DA043E}" srcOrd="0" destOrd="0" parTransId="{08665369-BC38-4CC7-ADF3-73B2F3B3B7DB}" sibTransId="{71FCD2F1-193D-4E73-9C84-88505C657A1C}"/>
    <dgm:cxn modelId="{37577865-520E-4A12-9070-128307B369C4}" type="presParOf" srcId="{257A0989-A79A-4117-9820-CB7AE9AEA261}" destId="{5A5991F2-ABC8-42AF-ACE1-26E21B2B7D8C}" srcOrd="0" destOrd="0" presId="urn:microsoft.com/office/officeart/2005/8/layout/hierarchy4"/>
    <dgm:cxn modelId="{B2D7A21F-13FA-497F-A338-7AAEB7D2CB1D}" type="presParOf" srcId="{5A5991F2-ABC8-42AF-ACE1-26E21B2B7D8C}" destId="{0994EB89-EA15-4BC8-A691-95315A5B64E6}" srcOrd="0" destOrd="0" presId="urn:microsoft.com/office/officeart/2005/8/layout/hierarchy4"/>
    <dgm:cxn modelId="{6E4E70C2-F841-414A-AAB0-0092F1DFB598}" type="presParOf" srcId="{5A5991F2-ABC8-42AF-ACE1-26E21B2B7D8C}" destId="{82A037F7-52E0-40B5-90BF-0E6DC9C7DE9F}" srcOrd="1" destOrd="0" presId="urn:microsoft.com/office/officeart/2005/8/layout/hierarchy4"/>
    <dgm:cxn modelId="{5DE75E13-B63F-4F07-B2B1-149D459EEBA0}" type="presParOf" srcId="{5A5991F2-ABC8-42AF-ACE1-26E21B2B7D8C}" destId="{BD4FAFD8-C347-4A21-A98F-2CFD8F8B4D4A}" srcOrd="2" destOrd="0" presId="urn:microsoft.com/office/officeart/2005/8/layout/hierarchy4"/>
    <dgm:cxn modelId="{30482995-CE1E-495C-A21C-81F10913BB05}" type="presParOf" srcId="{BD4FAFD8-C347-4A21-A98F-2CFD8F8B4D4A}" destId="{FEF34E82-6DB4-4AB6-8C16-13168A1D4077}" srcOrd="0" destOrd="0" presId="urn:microsoft.com/office/officeart/2005/8/layout/hierarchy4"/>
    <dgm:cxn modelId="{593CC1D7-B570-482E-9150-6611A3467AE3}" type="presParOf" srcId="{FEF34E82-6DB4-4AB6-8C16-13168A1D4077}" destId="{FC3DE51C-9EB7-4603-BF58-8DE0FAB56EF7}" srcOrd="0" destOrd="0" presId="urn:microsoft.com/office/officeart/2005/8/layout/hierarchy4"/>
    <dgm:cxn modelId="{03C9DF5F-CB96-4FD2-BE2C-E65EBBD0DA5D}" type="presParOf" srcId="{FEF34E82-6DB4-4AB6-8C16-13168A1D4077}" destId="{BF719E91-8DB3-4A63-9B04-0800BF7681D2}" srcOrd="1" destOrd="0" presId="urn:microsoft.com/office/officeart/2005/8/layout/hierarchy4"/>
    <dgm:cxn modelId="{F60F5034-19CA-4060-9A6F-013A53320030}" type="presParOf" srcId="{FEF34E82-6DB4-4AB6-8C16-13168A1D4077}" destId="{1F48DBE0-CDA7-4459-B7FE-5289CC8F232F}" srcOrd="2" destOrd="0" presId="urn:microsoft.com/office/officeart/2005/8/layout/hierarchy4"/>
    <dgm:cxn modelId="{39D71469-767C-4D84-B56D-4E45A1DD05A5}" type="presParOf" srcId="{1F48DBE0-CDA7-4459-B7FE-5289CC8F232F}" destId="{0CB647E1-9279-4E09-B2A6-3472BEE7B10B}" srcOrd="0" destOrd="0" presId="urn:microsoft.com/office/officeart/2005/8/layout/hierarchy4"/>
    <dgm:cxn modelId="{0208EE9F-C7DC-445A-AC3F-1B9A85162711}" type="presParOf" srcId="{0CB647E1-9279-4E09-B2A6-3472BEE7B10B}" destId="{3559CEF7-8A3B-4A70-8476-E7016BDB1BE9}" srcOrd="0" destOrd="0" presId="urn:microsoft.com/office/officeart/2005/8/layout/hierarchy4"/>
    <dgm:cxn modelId="{B2EBCC63-1B83-45BE-9352-87462AB08FDD}" type="presParOf" srcId="{0CB647E1-9279-4E09-B2A6-3472BEE7B10B}" destId="{AADE257A-0444-470E-8092-AC1911DCEB02}" srcOrd="1" destOrd="0" presId="urn:microsoft.com/office/officeart/2005/8/layout/hierarchy4"/>
    <dgm:cxn modelId="{0063D9D6-F038-4D0D-A72E-793BE9B85261}" type="presParOf" srcId="{257A0989-A79A-4117-9820-CB7AE9AEA261}" destId="{77FF69CE-5110-4EF9-80D2-1C4CFECFD8CA}" srcOrd="1" destOrd="0" presId="urn:microsoft.com/office/officeart/2005/8/layout/hierarchy4"/>
    <dgm:cxn modelId="{26D2BEBF-F6C2-487B-958E-1A1BE7BAD005}" type="presParOf" srcId="{257A0989-A79A-4117-9820-CB7AE9AEA261}" destId="{91E81B6C-C0C0-4455-B8D6-1A45ADD8FEB4}" srcOrd="2" destOrd="0" presId="urn:microsoft.com/office/officeart/2005/8/layout/hierarchy4"/>
    <dgm:cxn modelId="{AB350F78-5361-4231-A4C7-42FCEB607EC4}" type="presParOf" srcId="{91E81B6C-C0C0-4455-B8D6-1A45ADD8FEB4}" destId="{B356FCF1-FFFB-401A-99FE-BF572AE3F614}" srcOrd="0" destOrd="0" presId="urn:microsoft.com/office/officeart/2005/8/layout/hierarchy4"/>
    <dgm:cxn modelId="{CEF9CD9A-C970-4984-925B-AA4826FE1EB7}" type="presParOf" srcId="{91E81B6C-C0C0-4455-B8D6-1A45ADD8FEB4}" destId="{75D8B345-D33F-4EAD-9735-D808FE1FC849}" srcOrd="1" destOrd="0" presId="urn:microsoft.com/office/officeart/2005/8/layout/hierarchy4"/>
    <dgm:cxn modelId="{DC0F0624-5BFA-469B-AC59-22B5F2DA55A1}" type="presParOf" srcId="{91E81B6C-C0C0-4455-B8D6-1A45ADD8FEB4}" destId="{5B8E7C61-C7DD-4F35-9BA7-56512D0479E5}" srcOrd="2" destOrd="0" presId="urn:microsoft.com/office/officeart/2005/8/layout/hierarchy4"/>
    <dgm:cxn modelId="{9DF3FB3C-5C47-4309-908D-81F63E9F2910}" type="presParOf" srcId="{5B8E7C61-C7DD-4F35-9BA7-56512D0479E5}" destId="{E3D65233-6D3A-4B98-B8B7-91D2DD78F30A}" srcOrd="0" destOrd="0" presId="urn:microsoft.com/office/officeart/2005/8/layout/hierarchy4"/>
    <dgm:cxn modelId="{94540ED8-0389-4213-BAB2-68E0E3C35826}" type="presParOf" srcId="{E3D65233-6D3A-4B98-B8B7-91D2DD78F30A}" destId="{E3821753-57D2-4A00-B0D4-D1ACB06C886F}" srcOrd="0" destOrd="0" presId="urn:microsoft.com/office/officeart/2005/8/layout/hierarchy4"/>
    <dgm:cxn modelId="{F2D1F09A-E6FB-4CB1-B3CC-2EAB36C24F81}" type="presParOf" srcId="{E3D65233-6D3A-4B98-B8B7-91D2DD78F30A}" destId="{55CBA7B4-F10A-418A-A810-45965E8CF5F6}" srcOrd="1" destOrd="0" presId="urn:microsoft.com/office/officeart/2005/8/layout/hierarchy4"/>
    <dgm:cxn modelId="{BFC8B16E-1D1A-4F82-9BFE-B2AE4EDCCE87}" type="presParOf" srcId="{E3D65233-6D3A-4B98-B8B7-91D2DD78F30A}" destId="{6099271F-7013-4060-BA54-BB9441079445}" srcOrd="2" destOrd="0" presId="urn:microsoft.com/office/officeart/2005/8/layout/hierarchy4"/>
    <dgm:cxn modelId="{3741F8B1-C962-450F-804B-5740A7E3D60C}" type="presParOf" srcId="{6099271F-7013-4060-BA54-BB9441079445}" destId="{80CD9944-F1BA-4984-B889-EDF583ABC3B7}" srcOrd="0" destOrd="0" presId="urn:microsoft.com/office/officeart/2005/8/layout/hierarchy4"/>
    <dgm:cxn modelId="{858F485F-9A7A-494B-BDCD-CC412BA76F7D}" type="presParOf" srcId="{80CD9944-F1BA-4984-B889-EDF583ABC3B7}" destId="{30F53A55-B544-4B3A-B773-4281891EFCC2}" srcOrd="0" destOrd="0" presId="urn:microsoft.com/office/officeart/2005/8/layout/hierarchy4"/>
    <dgm:cxn modelId="{2DCE02D9-EED1-486C-A8A5-D27CC4477309}" type="presParOf" srcId="{80CD9944-F1BA-4984-B889-EDF583ABC3B7}" destId="{9D631623-499D-410D-B13A-ABDA4C94D3BD}" srcOrd="1" destOrd="0" presId="urn:microsoft.com/office/officeart/2005/8/layout/hierarchy4"/>
    <dgm:cxn modelId="{AEFE4AA0-502E-4866-8794-9C6856FA7991}" type="presParOf" srcId="{5B8E7C61-C7DD-4F35-9BA7-56512D0479E5}" destId="{82AF5507-723A-4B94-95AA-09C8C1B9622E}" srcOrd="1" destOrd="0" presId="urn:microsoft.com/office/officeart/2005/8/layout/hierarchy4"/>
    <dgm:cxn modelId="{28391A1D-4565-47C1-B36A-450CDA09841F}" type="presParOf" srcId="{5B8E7C61-C7DD-4F35-9BA7-56512D0479E5}" destId="{BB0C87D3-471C-4578-AD5D-68721744B532}" srcOrd="2" destOrd="0" presId="urn:microsoft.com/office/officeart/2005/8/layout/hierarchy4"/>
    <dgm:cxn modelId="{890410D1-7BC6-43B5-B7B0-F65FE54D6CA2}" type="presParOf" srcId="{BB0C87D3-471C-4578-AD5D-68721744B532}" destId="{7FFCAA8C-34F9-4BF7-8756-1C9DA5177859}" srcOrd="0" destOrd="0" presId="urn:microsoft.com/office/officeart/2005/8/layout/hierarchy4"/>
    <dgm:cxn modelId="{B3C92CF4-60B0-4B56-8C6E-7A5D694A5552}" type="presParOf" srcId="{BB0C87D3-471C-4578-AD5D-68721744B532}" destId="{AA439A26-8A72-4B4F-B4DC-2241DFA41505}" srcOrd="1" destOrd="0" presId="urn:microsoft.com/office/officeart/2005/8/layout/hierarchy4"/>
    <dgm:cxn modelId="{A23B1FDB-B923-4ED3-B382-F6CDB7D3C8BC}" type="presParOf" srcId="{BB0C87D3-471C-4578-AD5D-68721744B532}" destId="{98411B8A-883D-48C4-8EE2-2E343D782D63}" srcOrd="2" destOrd="0" presId="urn:microsoft.com/office/officeart/2005/8/layout/hierarchy4"/>
    <dgm:cxn modelId="{62BB2AE9-FEF6-4ED2-9146-5602D3BDA1AE}" type="presParOf" srcId="{98411B8A-883D-48C4-8EE2-2E343D782D63}" destId="{43CFD031-E30F-46C5-832E-DEBC234D739E}" srcOrd="0" destOrd="0" presId="urn:microsoft.com/office/officeart/2005/8/layout/hierarchy4"/>
    <dgm:cxn modelId="{C5DCD0BF-F510-41D2-AED0-FDD11C80273E}" type="presParOf" srcId="{43CFD031-E30F-46C5-832E-DEBC234D739E}" destId="{8C5F863A-9DDE-47D1-A46F-50AE4CE217CF}" srcOrd="0" destOrd="0" presId="urn:microsoft.com/office/officeart/2005/8/layout/hierarchy4"/>
    <dgm:cxn modelId="{43C47802-AC93-4325-8985-2213B1F43000}" type="presParOf" srcId="{43CFD031-E30F-46C5-832E-DEBC234D739E}" destId="{D6958286-E585-44A3-8F3D-0A592AE2B327}" srcOrd="1" destOrd="0" presId="urn:microsoft.com/office/officeart/2005/8/layout/hierarchy4"/>
    <dgm:cxn modelId="{371FE855-366A-4B71-BA99-3CB53B354272}" type="presParOf" srcId="{5B8E7C61-C7DD-4F35-9BA7-56512D0479E5}" destId="{B3AEB9FF-7F69-4F8E-A3AA-390A925336F7}" srcOrd="3" destOrd="0" presId="urn:microsoft.com/office/officeart/2005/8/layout/hierarchy4"/>
    <dgm:cxn modelId="{4FD8497A-FD13-470E-B05A-BF4FDD898EED}" type="presParOf" srcId="{5B8E7C61-C7DD-4F35-9BA7-56512D0479E5}" destId="{C9CA8FFA-DC62-4A79-B715-3E9C511F4211}" srcOrd="4" destOrd="0" presId="urn:microsoft.com/office/officeart/2005/8/layout/hierarchy4"/>
    <dgm:cxn modelId="{BB36C5B2-2573-4B0D-92F3-041A6B17D2FF}" type="presParOf" srcId="{C9CA8FFA-DC62-4A79-B715-3E9C511F4211}" destId="{63466D84-3E40-4DC4-97B5-6327B097684E}" srcOrd="0" destOrd="0" presId="urn:microsoft.com/office/officeart/2005/8/layout/hierarchy4"/>
    <dgm:cxn modelId="{9DD0AAEB-9154-4FAD-BD44-EE81122AFF67}" type="presParOf" srcId="{C9CA8FFA-DC62-4A79-B715-3E9C511F4211}" destId="{805D9FFF-00AC-481F-B83E-612C43DEBCC0}" srcOrd="1" destOrd="0" presId="urn:microsoft.com/office/officeart/2005/8/layout/hierarchy4"/>
    <dgm:cxn modelId="{FF0E6B35-A8CF-42D6-B7A1-80A932DDCE97}" type="presParOf" srcId="{C9CA8FFA-DC62-4A79-B715-3E9C511F4211}" destId="{51497E3E-3988-48E5-B5A3-C0BF8C106D53}" srcOrd="2" destOrd="0" presId="urn:microsoft.com/office/officeart/2005/8/layout/hierarchy4"/>
    <dgm:cxn modelId="{E56F72A3-D8E8-4BA5-89E5-C8E7F041906E}" type="presParOf" srcId="{51497E3E-3988-48E5-B5A3-C0BF8C106D53}" destId="{2F69D47D-F808-4AEE-B2B9-FB1817A4CFA1}" srcOrd="0" destOrd="0" presId="urn:microsoft.com/office/officeart/2005/8/layout/hierarchy4"/>
    <dgm:cxn modelId="{1781CF1B-8877-45F1-B076-9C575DAB7C53}" type="presParOf" srcId="{2F69D47D-F808-4AEE-B2B9-FB1817A4CFA1}" destId="{A3506C36-20D3-411E-9A01-DEADABC2715D}" srcOrd="0" destOrd="0" presId="urn:microsoft.com/office/officeart/2005/8/layout/hierarchy4"/>
    <dgm:cxn modelId="{F2EA323B-CCB0-41F8-A461-FD6E3466F495}" type="presParOf" srcId="{2F69D47D-F808-4AEE-B2B9-FB1817A4CFA1}" destId="{28C1EE0B-F211-4939-A5AC-71555A7D59FC}" srcOrd="1" destOrd="0" presId="urn:microsoft.com/office/officeart/2005/8/layout/hierarchy4"/>
    <dgm:cxn modelId="{9AFFBAF0-6536-4B6E-8EEB-B5EFB990FD01}" type="presParOf" srcId="{2F69D47D-F808-4AEE-B2B9-FB1817A4CFA1}" destId="{4780270F-FD75-4058-BEEE-7095BBAC814C}" srcOrd="2" destOrd="0" presId="urn:microsoft.com/office/officeart/2005/8/layout/hierarchy4"/>
    <dgm:cxn modelId="{0C4FB0F3-1B8C-4E01-9FBD-CBF2A02BAA38}" type="presParOf" srcId="{4780270F-FD75-4058-BEEE-7095BBAC814C}" destId="{F6C11EC0-FC74-4A46-92F9-E489CFAD849F}" srcOrd="0" destOrd="0" presId="urn:microsoft.com/office/officeart/2005/8/layout/hierarchy4"/>
    <dgm:cxn modelId="{27B576D7-EDE0-40D3-A333-F7D07898B6CF}" type="presParOf" srcId="{F6C11EC0-FC74-4A46-92F9-E489CFAD849F}" destId="{FD174F99-F25E-4A28-A67F-9477ED8A5FE1}" srcOrd="0" destOrd="0" presId="urn:microsoft.com/office/officeart/2005/8/layout/hierarchy4"/>
    <dgm:cxn modelId="{72F202FD-DDE3-4703-8F5B-2DF4A0D3B9CD}" type="presParOf" srcId="{F6C11EC0-FC74-4A46-92F9-E489CFAD849F}" destId="{C30AB157-7D5A-4222-8CE6-3968F3F7BAD8}" srcOrd="1" destOrd="0" presId="urn:microsoft.com/office/officeart/2005/8/layout/hierarchy4"/>
    <dgm:cxn modelId="{DCD098AF-2D53-47C3-9DEE-85BA7123E63F}" type="presParOf" srcId="{257A0989-A79A-4117-9820-CB7AE9AEA261}" destId="{F9551340-7054-46AE-80E4-2230D3CF0B18}" srcOrd="3" destOrd="0" presId="urn:microsoft.com/office/officeart/2005/8/layout/hierarchy4"/>
    <dgm:cxn modelId="{DE257102-B867-4A12-9E06-0EF0E90D0890}" type="presParOf" srcId="{257A0989-A79A-4117-9820-CB7AE9AEA261}" destId="{17282396-DAB9-4A75-BE77-7278A071552B}" srcOrd="4" destOrd="0" presId="urn:microsoft.com/office/officeart/2005/8/layout/hierarchy4"/>
    <dgm:cxn modelId="{E18F2630-3BB3-47E8-8852-D6AAA39ABBBB}" type="presParOf" srcId="{17282396-DAB9-4A75-BE77-7278A071552B}" destId="{0B61CDAF-986C-4E29-A7E1-929A169CA9BA}" srcOrd="0" destOrd="0" presId="urn:microsoft.com/office/officeart/2005/8/layout/hierarchy4"/>
    <dgm:cxn modelId="{E360C6AF-BB87-484F-8927-F60ED2814D13}" type="presParOf" srcId="{17282396-DAB9-4A75-BE77-7278A071552B}" destId="{D6F62D55-9D7C-43C6-BB33-5F7992F5BBC2}" srcOrd="1" destOrd="0" presId="urn:microsoft.com/office/officeart/2005/8/layout/hierarchy4"/>
    <dgm:cxn modelId="{69BB425D-E36D-4CDC-8771-34702B989811}" type="presParOf" srcId="{17282396-DAB9-4A75-BE77-7278A071552B}" destId="{53498781-F1E1-4D7D-8D9A-AEC25E93C731}" srcOrd="2" destOrd="0" presId="urn:microsoft.com/office/officeart/2005/8/layout/hierarchy4"/>
    <dgm:cxn modelId="{E4E47D14-9B5D-4AB7-9EAD-6376980F8BC3}" type="presParOf" srcId="{53498781-F1E1-4D7D-8D9A-AEC25E93C731}" destId="{874D3687-CF5A-4AF7-9743-7C185048DDF9}" srcOrd="0" destOrd="0" presId="urn:microsoft.com/office/officeart/2005/8/layout/hierarchy4"/>
    <dgm:cxn modelId="{1B9DBCBA-49D4-4702-9F40-ED98AF018526}" type="presParOf" srcId="{874D3687-CF5A-4AF7-9743-7C185048DDF9}" destId="{C28F0BD0-D50C-4992-B7E4-789308EA2CF2}" srcOrd="0" destOrd="0" presId="urn:microsoft.com/office/officeart/2005/8/layout/hierarchy4"/>
    <dgm:cxn modelId="{C3A498D8-8EB8-4FA6-ADF3-B89335F4939F}" type="presParOf" srcId="{874D3687-CF5A-4AF7-9743-7C185048DDF9}" destId="{2FCFB2E5-514F-4733-BC03-E1F5A63964C1}" srcOrd="1" destOrd="0" presId="urn:microsoft.com/office/officeart/2005/8/layout/hierarchy4"/>
    <dgm:cxn modelId="{9CF5DC2A-2799-4A05-A061-D0759953C7F1}" type="presParOf" srcId="{874D3687-CF5A-4AF7-9743-7C185048DDF9}" destId="{5748DCA0-BE5F-4097-BDEF-4813B3CAB38C}" srcOrd="2" destOrd="0" presId="urn:microsoft.com/office/officeart/2005/8/layout/hierarchy4"/>
    <dgm:cxn modelId="{F286557F-A02C-4B86-A8C7-B688D67D11D8}" type="presParOf" srcId="{5748DCA0-BE5F-4097-BDEF-4813B3CAB38C}" destId="{A5102EC9-02ED-486A-80DC-471F378307EE}" srcOrd="0" destOrd="0" presId="urn:microsoft.com/office/officeart/2005/8/layout/hierarchy4"/>
    <dgm:cxn modelId="{EBE88EE4-034F-45B8-888F-666FF0F57D61}" type="presParOf" srcId="{A5102EC9-02ED-486A-80DC-471F378307EE}" destId="{2EDA4C7B-4CDE-42B7-97CE-3BFE95DAF052}" srcOrd="0" destOrd="0" presId="urn:microsoft.com/office/officeart/2005/8/layout/hierarchy4"/>
    <dgm:cxn modelId="{BD4E56A2-CDB8-4DFE-A2B2-C168C24BF703}" type="presParOf" srcId="{A5102EC9-02ED-486A-80DC-471F378307EE}" destId="{7D994B24-70B0-458A-951A-31AECD009B80}" srcOrd="1" destOrd="0" presId="urn:microsoft.com/office/officeart/2005/8/layout/hierarchy4"/>
    <dgm:cxn modelId="{C79D3AF9-D33C-49E4-A0AE-839B09571CFF}" type="presParOf" srcId="{A5102EC9-02ED-486A-80DC-471F378307EE}" destId="{ED7DED3F-9606-48BA-9EBF-D07D45D413FC}" srcOrd="2" destOrd="0" presId="urn:microsoft.com/office/officeart/2005/8/layout/hierarchy4"/>
    <dgm:cxn modelId="{A571493B-0588-406B-98BB-09190716A834}" type="presParOf" srcId="{ED7DED3F-9606-48BA-9EBF-D07D45D413FC}" destId="{9ADE8BEC-FDC9-4BD5-B41E-95B9BF248E8F}" srcOrd="0" destOrd="0" presId="urn:microsoft.com/office/officeart/2005/8/layout/hierarchy4"/>
    <dgm:cxn modelId="{F08E91B2-7A48-4851-B546-223A69768E90}" type="presParOf" srcId="{9ADE8BEC-FDC9-4BD5-B41E-95B9BF248E8F}" destId="{FF099D7E-D971-4ADF-B06E-6B49A029C464}" srcOrd="0" destOrd="0" presId="urn:microsoft.com/office/officeart/2005/8/layout/hierarchy4"/>
    <dgm:cxn modelId="{39A3D604-B143-4AA5-A4D4-D8A3F41FD013}" type="presParOf" srcId="{9ADE8BEC-FDC9-4BD5-B41E-95B9BF248E8F}" destId="{7559AB84-AE79-4D5F-8FBD-F629781D299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452B80-0C78-4340-A022-713FCC5C6743}" type="doc">
      <dgm:prSet loTypeId="urn:microsoft.com/office/officeart/2005/8/layout/arrow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739F56AE-0E84-40B3-B686-84F17F5AEA60}">
      <dgm:prSet custT="1"/>
      <dgm:spPr/>
      <dgm:t>
        <a:bodyPr/>
        <a:lstStyle/>
        <a:p>
          <a:pPr algn="ctr" rtl="0"/>
          <a:r>
            <a:rPr lang="en-AU" sz="1800" dirty="0" smtClean="0"/>
            <a:t>Draft Work Health and Safety (Resources) Regulations</a:t>
          </a:r>
          <a:endParaRPr lang="en-AU" sz="1800" dirty="0"/>
        </a:p>
      </dgm:t>
    </dgm:pt>
    <dgm:pt modelId="{53FABD64-514D-4A1D-A249-D3CEF38C24D5}" type="parTrans" cxnId="{4AA4E99D-2D6B-4F9B-A79E-F93E3FAA4B8B}">
      <dgm:prSet/>
      <dgm:spPr/>
      <dgm:t>
        <a:bodyPr/>
        <a:lstStyle/>
        <a:p>
          <a:endParaRPr lang="en-AU"/>
        </a:p>
      </dgm:t>
    </dgm:pt>
    <dgm:pt modelId="{EA582DEA-919F-48CE-86EE-2787CD4D0D12}" type="sibTrans" cxnId="{4AA4E99D-2D6B-4F9B-A79E-F93E3FAA4B8B}">
      <dgm:prSet/>
      <dgm:spPr/>
      <dgm:t>
        <a:bodyPr/>
        <a:lstStyle/>
        <a:p>
          <a:endParaRPr lang="en-AU"/>
        </a:p>
      </dgm:t>
    </dgm:pt>
    <dgm:pt modelId="{C04F836A-0FDB-4257-80E3-B4FA111E286B}">
      <dgm:prSet custT="1"/>
      <dgm:spPr>
        <a:solidFill>
          <a:schemeClr val="bg1"/>
        </a:solidFill>
        <a:effectLst>
          <a:softEdge rad="317500"/>
        </a:effectLst>
      </dgm:spPr>
      <dgm:t>
        <a:bodyPr/>
        <a:lstStyle/>
        <a:p>
          <a:pPr algn="ctr" rtl="0"/>
          <a:endParaRPr lang="en-AU" sz="2000" dirty="0" smtClean="0"/>
        </a:p>
        <a:p>
          <a:pPr algn="ctr" rtl="0"/>
          <a:r>
            <a:rPr lang="en-AU" sz="1800" dirty="0" smtClean="0"/>
            <a:t>Consultation RIS </a:t>
          </a:r>
        </a:p>
        <a:p>
          <a:pPr algn="ctr" rtl="0"/>
          <a:r>
            <a:rPr lang="en-AU" sz="1800" dirty="0" smtClean="0"/>
            <a:t>Mar – Aug 2016</a:t>
          </a:r>
        </a:p>
      </dgm:t>
    </dgm:pt>
    <dgm:pt modelId="{C42F3EF6-F362-466D-AF75-E1B419AF8BD2}" type="parTrans" cxnId="{EB604BE9-EC2D-4298-8EE0-174E91DABCFA}">
      <dgm:prSet/>
      <dgm:spPr/>
      <dgm:t>
        <a:bodyPr/>
        <a:lstStyle/>
        <a:p>
          <a:endParaRPr lang="en-AU"/>
        </a:p>
      </dgm:t>
    </dgm:pt>
    <dgm:pt modelId="{5A9DC5C4-57B7-4C35-815E-551BE5D4E832}" type="sibTrans" cxnId="{EB604BE9-EC2D-4298-8EE0-174E91DABCFA}">
      <dgm:prSet/>
      <dgm:spPr/>
      <dgm:t>
        <a:bodyPr/>
        <a:lstStyle/>
        <a:p>
          <a:endParaRPr lang="en-AU"/>
        </a:p>
      </dgm:t>
    </dgm:pt>
    <dgm:pt modelId="{72208D33-228E-4DDD-9150-6CEE777F825D}">
      <dgm:prSet/>
      <dgm:spPr/>
      <dgm:t>
        <a:bodyPr/>
        <a:lstStyle/>
        <a:p>
          <a:pPr algn="ctr"/>
          <a:r>
            <a:rPr lang="en-AU" dirty="0" smtClean="0"/>
            <a:t>Work Health and Safety (Resources) legislation</a:t>
          </a:r>
        </a:p>
        <a:p>
          <a:pPr algn="ctr"/>
          <a:r>
            <a:rPr lang="en-AU" smtClean="0"/>
            <a:t>Dec 2016 </a:t>
          </a:r>
          <a:endParaRPr lang="en-AU" dirty="0"/>
        </a:p>
      </dgm:t>
    </dgm:pt>
    <dgm:pt modelId="{89C3CB48-D916-45C1-A024-AA2D92C01CD4}" type="parTrans" cxnId="{F99E9B75-EA1A-4F79-91B7-1F10F7D10D2A}">
      <dgm:prSet/>
      <dgm:spPr/>
      <dgm:t>
        <a:bodyPr/>
        <a:lstStyle/>
        <a:p>
          <a:endParaRPr lang="en-AU"/>
        </a:p>
      </dgm:t>
    </dgm:pt>
    <dgm:pt modelId="{F7AA39FD-17BE-488D-A6B2-C3688B0CF6E3}" type="sibTrans" cxnId="{F99E9B75-EA1A-4F79-91B7-1F10F7D10D2A}">
      <dgm:prSet/>
      <dgm:spPr/>
      <dgm:t>
        <a:bodyPr/>
        <a:lstStyle/>
        <a:p>
          <a:endParaRPr lang="en-AU"/>
        </a:p>
      </dgm:t>
    </dgm:pt>
    <dgm:pt modelId="{AD6DACC8-6C5D-479F-8423-A33D1E4378C2}">
      <dgm:prSet custT="1"/>
      <dgm:spPr/>
      <dgm:t>
        <a:bodyPr/>
        <a:lstStyle/>
        <a:p>
          <a:pPr algn="ctr" rtl="0"/>
          <a:r>
            <a:rPr lang="en-AU" sz="1800" dirty="0" smtClean="0"/>
            <a:t>Consultation Regulatory Impact Statement (RIS) </a:t>
          </a:r>
        </a:p>
        <a:p>
          <a:pPr algn="ctr" rtl="0"/>
          <a:r>
            <a:rPr lang="en-AU" sz="1800" dirty="0" smtClean="0"/>
            <a:t>June - Oct 2015</a:t>
          </a:r>
          <a:endParaRPr lang="en-AU" sz="1800" dirty="0"/>
        </a:p>
      </dgm:t>
    </dgm:pt>
    <dgm:pt modelId="{77EF9702-2767-48BC-A527-060DF7978141}" type="sibTrans" cxnId="{7C906E60-48C8-43F8-80F3-6BC652E7C56A}">
      <dgm:prSet/>
      <dgm:spPr/>
      <dgm:t>
        <a:bodyPr/>
        <a:lstStyle/>
        <a:p>
          <a:endParaRPr lang="en-AU"/>
        </a:p>
      </dgm:t>
    </dgm:pt>
    <dgm:pt modelId="{4A19B269-9C21-40E6-9704-DAB27AAB1C07}" type="parTrans" cxnId="{7C906E60-48C8-43F8-80F3-6BC652E7C56A}">
      <dgm:prSet/>
      <dgm:spPr/>
      <dgm:t>
        <a:bodyPr/>
        <a:lstStyle/>
        <a:p>
          <a:endParaRPr lang="en-AU"/>
        </a:p>
      </dgm:t>
    </dgm:pt>
    <dgm:pt modelId="{5E954C17-D6F7-4ABA-8480-6AA97F3AEC98}">
      <dgm:prSet custT="1"/>
      <dgm:spPr/>
      <dgm:t>
        <a:bodyPr/>
        <a:lstStyle/>
        <a:p>
          <a:pPr algn="ctr" rtl="0"/>
          <a:r>
            <a:rPr lang="en-AU" sz="1800" dirty="0" smtClean="0"/>
            <a:t>Draft Work Health and Safety (Resources) Bill</a:t>
          </a:r>
          <a:endParaRPr lang="en-AU" sz="1800" dirty="0"/>
        </a:p>
      </dgm:t>
    </dgm:pt>
    <dgm:pt modelId="{1AED98D5-515B-4FC3-94BB-33AEA8E59DCC}" type="sibTrans" cxnId="{FF5625FA-B045-4D00-A428-94C73F81E7C4}">
      <dgm:prSet/>
      <dgm:spPr/>
      <dgm:t>
        <a:bodyPr/>
        <a:lstStyle/>
        <a:p>
          <a:endParaRPr lang="en-AU"/>
        </a:p>
      </dgm:t>
    </dgm:pt>
    <dgm:pt modelId="{95736812-6EF1-4F54-9AC0-84052E30AD2A}" type="parTrans" cxnId="{FF5625FA-B045-4D00-A428-94C73F81E7C4}">
      <dgm:prSet/>
      <dgm:spPr/>
      <dgm:t>
        <a:bodyPr/>
        <a:lstStyle/>
        <a:p>
          <a:endParaRPr lang="en-AU"/>
        </a:p>
      </dgm:t>
    </dgm:pt>
    <dgm:pt modelId="{048B1880-5793-4C86-BBC4-6EA705C47B09}" type="pres">
      <dgm:prSet presAssocID="{83452B80-0C78-4340-A022-713FCC5C674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8C00EE93-75A8-4E3A-A5A5-C6497A2EB5AB}" type="pres">
      <dgm:prSet presAssocID="{83452B80-0C78-4340-A022-713FCC5C6743}" presName="arrow" presStyleLbl="bgShp" presStyleIdx="0" presStyleCnt="1" custLinFactNeighborX="-4049" custLinFactNeighborY="1408"/>
      <dgm:spPr/>
      <dgm:t>
        <a:bodyPr/>
        <a:lstStyle/>
        <a:p>
          <a:endParaRPr lang="en-AU"/>
        </a:p>
      </dgm:t>
    </dgm:pt>
    <dgm:pt modelId="{F189309E-3000-45BE-BEF6-36EBD736F6C7}" type="pres">
      <dgm:prSet presAssocID="{83452B80-0C78-4340-A022-713FCC5C6743}" presName="arrowDiagram5" presStyleCnt="0"/>
      <dgm:spPr/>
    </dgm:pt>
    <dgm:pt modelId="{EFD7741E-95D9-451E-A28C-82D208625722}" type="pres">
      <dgm:prSet presAssocID="{5E954C17-D6F7-4ABA-8480-6AA97F3AEC98}" presName="bullet5a" presStyleLbl="node1" presStyleIdx="0" presStyleCnt="5" custLinFactX="-76124" custLinFactNeighborX="-100000" custLinFactNeighborY="38273"/>
      <dgm:spPr/>
    </dgm:pt>
    <dgm:pt modelId="{E86680F4-B2F0-436E-80FB-CDBD68296EB9}" type="pres">
      <dgm:prSet presAssocID="{5E954C17-D6F7-4ABA-8480-6AA97F3AEC98}" presName="textBox5a" presStyleLbl="revTx" presStyleIdx="0" presStyleCnt="5" custScaleX="136232" custScaleY="147344" custLinFactX="-6325" custLinFactNeighborX="-100000" custLinFactNeighborY="-89371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ABB3094-2D4A-483F-BAD1-99BF35EDA6FF}" type="pres">
      <dgm:prSet presAssocID="{AD6DACC8-6C5D-479F-8423-A33D1E4378C2}" presName="bullet5b" presStyleLbl="node1" presStyleIdx="1" presStyleCnt="5" custLinFactX="-12522" custLinFactNeighborX="-100000" custLinFactNeighborY="24452"/>
      <dgm:spPr/>
    </dgm:pt>
    <dgm:pt modelId="{DFFF3C36-1D4E-4ABB-9A55-9CC847EFDE01}" type="pres">
      <dgm:prSet presAssocID="{AD6DACC8-6C5D-479F-8423-A33D1E4378C2}" presName="textBox5b" presStyleLbl="revTx" presStyleIdx="1" presStyleCnt="5" custScaleX="116596" custScaleY="52940" custLinFactY="-11771" custLinFactNeighborX="-71657" custLinFactNeighborY="-10000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541633F-4AF0-4DA5-9E1F-BC461E2DCCD4}" type="pres">
      <dgm:prSet presAssocID="{739F56AE-0E84-40B3-B686-84F17F5AEA60}" presName="bullet5c" presStyleLbl="node1" presStyleIdx="2" presStyleCnt="5"/>
      <dgm:spPr/>
    </dgm:pt>
    <dgm:pt modelId="{1B04ADE4-064A-4A8F-887A-BF7A0DEF1C72}" type="pres">
      <dgm:prSet presAssocID="{739F56AE-0E84-40B3-B686-84F17F5AEA60}" presName="textBox5c" presStyleLbl="revTx" presStyleIdx="2" presStyleCnt="5" custScaleY="54890" custLinFactNeighborX="-45315" custLinFactNeighborY="-7543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94A63F0-8444-4EA7-AE88-12D107100112}" type="pres">
      <dgm:prSet presAssocID="{C04F836A-0FDB-4257-80E3-B4FA111E286B}" presName="bullet5d" presStyleLbl="node1" presStyleIdx="3" presStyleCnt="5"/>
      <dgm:spPr/>
    </dgm:pt>
    <dgm:pt modelId="{04C0EA9D-2155-4291-B721-2B4D80630A4B}" type="pres">
      <dgm:prSet presAssocID="{C04F836A-0FDB-4257-80E3-B4FA111E286B}" presName="textBox5d" presStyleLbl="revTx" presStyleIdx="3" presStyleCnt="5" custScaleX="108802" custScaleY="28526" custLinFactNeighborX="-25793" custLinFactNeighborY="-8709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12D5B33-0DEE-4D31-8EC5-8F9A7EB1F276}" type="pres">
      <dgm:prSet presAssocID="{72208D33-228E-4DDD-9150-6CEE777F825D}" presName="bullet5e" presStyleLbl="node1" presStyleIdx="4" presStyleCnt="5"/>
      <dgm:spPr/>
    </dgm:pt>
    <dgm:pt modelId="{EEDAC32D-DC1F-47B1-BA97-5259CF2E6E38}" type="pres">
      <dgm:prSet presAssocID="{72208D33-228E-4DDD-9150-6CEE777F825D}" presName="textBox5e" presStyleLbl="revTx" presStyleIdx="4" presStyleCnt="5" custScaleY="34936" custLinFactNeighborX="-2553" custLinFactNeighborY="-6074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EB604BE9-EC2D-4298-8EE0-174E91DABCFA}" srcId="{83452B80-0C78-4340-A022-713FCC5C6743}" destId="{C04F836A-0FDB-4257-80E3-B4FA111E286B}" srcOrd="3" destOrd="0" parTransId="{C42F3EF6-F362-466D-AF75-E1B419AF8BD2}" sibTransId="{5A9DC5C4-57B7-4C35-815E-551BE5D4E832}"/>
    <dgm:cxn modelId="{11E9BF0F-97AB-413A-B96A-CF50546EA481}" type="presOf" srcId="{739F56AE-0E84-40B3-B686-84F17F5AEA60}" destId="{1B04ADE4-064A-4A8F-887A-BF7A0DEF1C72}" srcOrd="0" destOrd="0" presId="urn:microsoft.com/office/officeart/2005/8/layout/arrow2"/>
    <dgm:cxn modelId="{B72FE368-35D3-47D5-9390-76E6A1A41157}" type="presOf" srcId="{AD6DACC8-6C5D-479F-8423-A33D1E4378C2}" destId="{DFFF3C36-1D4E-4ABB-9A55-9CC847EFDE01}" srcOrd="0" destOrd="0" presId="urn:microsoft.com/office/officeart/2005/8/layout/arrow2"/>
    <dgm:cxn modelId="{4AA4E99D-2D6B-4F9B-A79E-F93E3FAA4B8B}" srcId="{83452B80-0C78-4340-A022-713FCC5C6743}" destId="{739F56AE-0E84-40B3-B686-84F17F5AEA60}" srcOrd="2" destOrd="0" parTransId="{53FABD64-514D-4A1D-A249-D3CEF38C24D5}" sibTransId="{EA582DEA-919F-48CE-86EE-2787CD4D0D12}"/>
    <dgm:cxn modelId="{7B3912A8-26F4-4F77-A2B5-28134ED4EEA7}" type="presOf" srcId="{C04F836A-0FDB-4257-80E3-B4FA111E286B}" destId="{04C0EA9D-2155-4291-B721-2B4D80630A4B}" srcOrd="0" destOrd="0" presId="urn:microsoft.com/office/officeart/2005/8/layout/arrow2"/>
    <dgm:cxn modelId="{FF5625FA-B045-4D00-A428-94C73F81E7C4}" srcId="{83452B80-0C78-4340-A022-713FCC5C6743}" destId="{5E954C17-D6F7-4ABA-8480-6AA97F3AEC98}" srcOrd="0" destOrd="0" parTransId="{95736812-6EF1-4F54-9AC0-84052E30AD2A}" sibTransId="{1AED98D5-515B-4FC3-94BB-33AEA8E59DCC}"/>
    <dgm:cxn modelId="{F99E9B75-EA1A-4F79-91B7-1F10F7D10D2A}" srcId="{83452B80-0C78-4340-A022-713FCC5C6743}" destId="{72208D33-228E-4DDD-9150-6CEE777F825D}" srcOrd="4" destOrd="0" parTransId="{89C3CB48-D916-45C1-A024-AA2D92C01CD4}" sibTransId="{F7AA39FD-17BE-488D-A6B2-C3688B0CF6E3}"/>
    <dgm:cxn modelId="{61F0A59D-5606-475E-8931-C392821B77E1}" type="presOf" srcId="{72208D33-228E-4DDD-9150-6CEE777F825D}" destId="{EEDAC32D-DC1F-47B1-BA97-5259CF2E6E38}" srcOrd="0" destOrd="0" presId="urn:microsoft.com/office/officeart/2005/8/layout/arrow2"/>
    <dgm:cxn modelId="{B8F09744-98D7-43E4-9769-2F4004F39C1D}" type="presOf" srcId="{83452B80-0C78-4340-A022-713FCC5C6743}" destId="{048B1880-5793-4C86-BBC4-6EA705C47B09}" srcOrd="0" destOrd="0" presId="urn:microsoft.com/office/officeart/2005/8/layout/arrow2"/>
    <dgm:cxn modelId="{7C906E60-48C8-43F8-80F3-6BC652E7C56A}" srcId="{83452B80-0C78-4340-A022-713FCC5C6743}" destId="{AD6DACC8-6C5D-479F-8423-A33D1E4378C2}" srcOrd="1" destOrd="0" parTransId="{4A19B269-9C21-40E6-9704-DAB27AAB1C07}" sibTransId="{77EF9702-2767-48BC-A527-060DF7978141}"/>
    <dgm:cxn modelId="{067CDA94-0F66-47AE-ABE7-CBC45C166FA4}" type="presOf" srcId="{5E954C17-D6F7-4ABA-8480-6AA97F3AEC98}" destId="{E86680F4-B2F0-436E-80FB-CDBD68296EB9}" srcOrd="0" destOrd="0" presId="urn:microsoft.com/office/officeart/2005/8/layout/arrow2"/>
    <dgm:cxn modelId="{5F5DB600-2626-46CB-85A8-42DD8C648991}" type="presParOf" srcId="{048B1880-5793-4C86-BBC4-6EA705C47B09}" destId="{8C00EE93-75A8-4E3A-A5A5-C6497A2EB5AB}" srcOrd="0" destOrd="0" presId="urn:microsoft.com/office/officeart/2005/8/layout/arrow2"/>
    <dgm:cxn modelId="{7BE5ABED-5657-4887-BC4E-28CCCB5E8DE7}" type="presParOf" srcId="{048B1880-5793-4C86-BBC4-6EA705C47B09}" destId="{F189309E-3000-45BE-BEF6-36EBD736F6C7}" srcOrd="1" destOrd="0" presId="urn:microsoft.com/office/officeart/2005/8/layout/arrow2"/>
    <dgm:cxn modelId="{67A30E29-F27B-48A9-9998-9A579AB638DB}" type="presParOf" srcId="{F189309E-3000-45BE-BEF6-36EBD736F6C7}" destId="{EFD7741E-95D9-451E-A28C-82D208625722}" srcOrd="0" destOrd="0" presId="urn:microsoft.com/office/officeart/2005/8/layout/arrow2"/>
    <dgm:cxn modelId="{3E92E8FF-A96D-4F70-A6E7-B3154253299E}" type="presParOf" srcId="{F189309E-3000-45BE-BEF6-36EBD736F6C7}" destId="{E86680F4-B2F0-436E-80FB-CDBD68296EB9}" srcOrd="1" destOrd="0" presId="urn:microsoft.com/office/officeart/2005/8/layout/arrow2"/>
    <dgm:cxn modelId="{1932C6B0-7A56-473A-90EE-1F0441631216}" type="presParOf" srcId="{F189309E-3000-45BE-BEF6-36EBD736F6C7}" destId="{DABB3094-2D4A-483F-BAD1-99BF35EDA6FF}" srcOrd="2" destOrd="0" presId="urn:microsoft.com/office/officeart/2005/8/layout/arrow2"/>
    <dgm:cxn modelId="{D80C0443-7D10-4B5B-A2B2-E03182F64FA6}" type="presParOf" srcId="{F189309E-3000-45BE-BEF6-36EBD736F6C7}" destId="{DFFF3C36-1D4E-4ABB-9A55-9CC847EFDE01}" srcOrd="3" destOrd="0" presId="urn:microsoft.com/office/officeart/2005/8/layout/arrow2"/>
    <dgm:cxn modelId="{403C44A7-E82A-4F28-9B34-0C0968EF64B4}" type="presParOf" srcId="{F189309E-3000-45BE-BEF6-36EBD736F6C7}" destId="{7541633F-4AF0-4DA5-9E1F-BC461E2DCCD4}" srcOrd="4" destOrd="0" presId="urn:microsoft.com/office/officeart/2005/8/layout/arrow2"/>
    <dgm:cxn modelId="{6DD4D036-35DC-4B7B-96B5-87269082FDA0}" type="presParOf" srcId="{F189309E-3000-45BE-BEF6-36EBD736F6C7}" destId="{1B04ADE4-064A-4A8F-887A-BF7A0DEF1C72}" srcOrd="5" destOrd="0" presId="urn:microsoft.com/office/officeart/2005/8/layout/arrow2"/>
    <dgm:cxn modelId="{7CCCD954-0073-405F-B095-06CF17C913E2}" type="presParOf" srcId="{F189309E-3000-45BE-BEF6-36EBD736F6C7}" destId="{394A63F0-8444-4EA7-AE88-12D107100112}" srcOrd="6" destOrd="0" presId="urn:microsoft.com/office/officeart/2005/8/layout/arrow2"/>
    <dgm:cxn modelId="{7123BE4A-6D26-4454-8414-012DA916C8B1}" type="presParOf" srcId="{F189309E-3000-45BE-BEF6-36EBD736F6C7}" destId="{04C0EA9D-2155-4291-B721-2B4D80630A4B}" srcOrd="7" destOrd="0" presId="urn:microsoft.com/office/officeart/2005/8/layout/arrow2"/>
    <dgm:cxn modelId="{B8D60E39-A188-4E7E-AEBC-D05E2DA9A01E}" type="presParOf" srcId="{F189309E-3000-45BE-BEF6-36EBD736F6C7}" destId="{612D5B33-0DEE-4D31-8EC5-8F9A7EB1F276}" srcOrd="8" destOrd="0" presId="urn:microsoft.com/office/officeart/2005/8/layout/arrow2"/>
    <dgm:cxn modelId="{179F4BBA-06FF-4FAA-8A14-0DE2E9A3450A}" type="presParOf" srcId="{F189309E-3000-45BE-BEF6-36EBD736F6C7}" destId="{EEDAC32D-DC1F-47B1-BA97-5259CF2E6E38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4EB89-EA15-4BC8-A691-95315A5B64E6}">
      <dsp:nvSpPr>
        <dsp:cNvPr id="0" name=""/>
        <dsp:cNvSpPr/>
      </dsp:nvSpPr>
      <dsp:spPr>
        <a:xfrm>
          <a:off x="1098" y="1859"/>
          <a:ext cx="1595708" cy="1155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kern="1200" dirty="0" err="1" smtClean="0">
              <a:solidFill>
                <a:schemeClr val="tx1"/>
              </a:solidFill>
            </a:rPr>
            <a:t>WorkSafe</a:t>
          </a:r>
          <a:r>
            <a:rPr lang="en-AU" sz="2300" kern="1200" dirty="0" smtClean="0">
              <a:solidFill>
                <a:schemeClr val="tx1"/>
              </a:solidFill>
            </a:rPr>
            <a:t> WA</a:t>
          </a:r>
          <a:endParaRPr lang="en-AU" sz="2300" kern="1200" dirty="0">
            <a:solidFill>
              <a:schemeClr val="tx1"/>
            </a:solidFill>
          </a:endParaRPr>
        </a:p>
      </dsp:txBody>
      <dsp:txXfrm>
        <a:off x="34939" y="35700"/>
        <a:ext cx="1528026" cy="1087724"/>
      </dsp:txXfrm>
    </dsp:sp>
    <dsp:sp modelId="{FC3DE51C-9EB7-4603-BF58-8DE0FAB56EF7}">
      <dsp:nvSpPr>
        <dsp:cNvPr id="0" name=""/>
        <dsp:cNvSpPr/>
      </dsp:nvSpPr>
      <dsp:spPr>
        <a:xfrm>
          <a:off x="1098" y="1271668"/>
          <a:ext cx="1595708" cy="11554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>
              <a:solidFill>
                <a:schemeClr val="bg1"/>
              </a:solidFill>
            </a:rPr>
            <a:t>Occupational Safety and Health Act</a:t>
          </a:r>
          <a:endParaRPr lang="en-AU" sz="1500" kern="1200" dirty="0">
            <a:solidFill>
              <a:schemeClr val="bg1"/>
            </a:solidFill>
          </a:endParaRPr>
        </a:p>
      </dsp:txBody>
      <dsp:txXfrm>
        <a:off x="34939" y="1305509"/>
        <a:ext cx="1528026" cy="1087724"/>
      </dsp:txXfrm>
    </dsp:sp>
    <dsp:sp modelId="{3559CEF7-8A3B-4A70-8476-E7016BDB1BE9}">
      <dsp:nvSpPr>
        <dsp:cNvPr id="0" name=""/>
        <dsp:cNvSpPr/>
      </dsp:nvSpPr>
      <dsp:spPr>
        <a:xfrm>
          <a:off x="1098" y="2541477"/>
          <a:ext cx="1595708" cy="11554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smtClean="0">
              <a:solidFill>
                <a:schemeClr val="tx1"/>
              </a:solidFill>
            </a:rPr>
            <a:t>General industry safety regulations</a:t>
          </a:r>
          <a:endParaRPr lang="en-AU" sz="1500" kern="1200" dirty="0">
            <a:solidFill>
              <a:schemeClr val="tx1"/>
            </a:solidFill>
          </a:endParaRPr>
        </a:p>
      </dsp:txBody>
      <dsp:txXfrm>
        <a:off x="34939" y="2575318"/>
        <a:ext cx="1528026" cy="1087724"/>
      </dsp:txXfrm>
    </dsp:sp>
    <dsp:sp modelId="{B356FCF1-FFFB-401A-99FE-BF572AE3F614}">
      <dsp:nvSpPr>
        <dsp:cNvPr id="0" name=""/>
        <dsp:cNvSpPr/>
      </dsp:nvSpPr>
      <dsp:spPr>
        <a:xfrm>
          <a:off x="1864885" y="1859"/>
          <a:ext cx="5055204" cy="1155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b="1" kern="1200" smtClean="0"/>
            <a:t>Resources Safety</a:t>
          </a:r>
          <a:endParaRPr lang="en-AU" sz="2300" kern="1200" dirty="0"/>
        </a:p>
      </dsp:txBody>
      <dsp:txXfrm>
        <a:off x="1898726" y="35700"/>
        <a:ext cx="4987522" cy="1087724"/>
      </dsp:txXfrm>
    </dsp:sp>
    <dsp:sp modelId="{E3821753-57D2-4A00-B0D4-D1ACB06C886F}">
      <dsp:nvSpPr>
        <dsp:cNvPr id="0" name=""/>
        <dsp:cNvSpPr/>
      </dsp:nvSpPr>
      <dsp:spPr>
        <a:xfrm>
          <a:off x="1864885" y="1271668"/>
          <a:ext cx="1595708" cy="11554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Mines Safety and Inspection Act</a:t>
          </a:r>
          <a:endParaRPr lang="en-AU" sz="1500" kern="1200" dirty="0"/>
        </a:p>
      </dsp:txBody>
      <dsp:txXfrm>
        <a:off x="1898726" y="1305509"/>
        <a:ext cx="1528026" cy="1087724"/>
      </dsp:txXfrm>
    </dsp:sp>
    <dsp:sp modelId="{30F53A55-B544-4B3A-B773-4281891EFCC2}">
      <dsp:nvSpPr>
        <dsp:cNvPr id="0" name=""/>
        <dsp:cNvSpPr/>
      </dsp:nvSpPr>
      <dsp:spPr>
        <a:xfrm>
          <a:off x="1864885" y="2541477"/>
          <a:ext cx="1595708" cy="11554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>
              <a:solidFill>
                <a:schemeClr val="tx1"/>
              </a:solidFill>
            </a:rPr>
            <a:t>Mines Safety and Inspection Regulations</a:t>
          </a:r>
          <a:endParaRPr lang="en-AU" sz="1500" kern="1200" dirty="0">
            <a:solidFill>
              <a:schemeClr val="tx1"/>
            </a:solidFill>
          </a:endParaRPr>
        </a:p>
      </dsp:txBody>
      <dsp:txXfrm>
        <a:off x="1898726" y="2575318"/>
        <a:ext cx="1528026" cy="1087724"/>
      </dsp:txXfrm>
    </dsp:sp>
    <dsp:sp modelId="{7FFCAA8C-34F9-4BF7-8756-1C9DA5177859}">
      <dsp:nvSpPr>
        <dsp:cNvPr id="0" name=""/>
        <dsp:cNvSpPr/>
      </dsp:nvSpPr>
      <dsp:spPr>
        <a:xfrm>
          <a:off x="3594633" y="1271668"/>
          <a:ext cx="1595708" cy="11554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smtClean="0"/>
            <a:t>Petroleum and Geothermal Energy Resources Act</a:t>
          </a:r>
          <a:endParaRPr lang="en-AU" sz="1500" kern="1200" dirty="0"/>
        </a:p>
      </dsp:txBody>
      <dsp:txXfrm>
        <a:off x="3628474" y="1305509"/>
        <a:ext cx="1528026" cy="1087724"/>
      </dsp:txXfrm>
    </dsp:sp>
    <dsp:sp modelId="{8C5F863A-9DDE-47D1-A46F-50AE4CE217CF}">
      <dsp:nvSpPr>
        <dsp:cNvPr id="0" name=""/>
        <dsp:cNvSpPr/>
      </dsp:nvSpPr>
      <dsp:spPr>
        <a:xfrm>
          <a:off x="3594633" y="2541477"/>
          <a:ext cx="1595708" cy="11554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>
              <a:solidFill>
                <a:schemeClr val="tx1"/>
              </a:solidFill>
            </a:rPr>
            <a:t>Petroleum safety regulations</a:t>
          </a:r>
          <a:endParaRPr lang="en-AU" sz="1500" kern="1200" dirty="0">
            <a:solidFill>
              <a:schemeClr val="tx1"/>
            </a:solidFill>
          </a:endParaRPr>
        </a:p>
      </dsp:txBody>
      <dsp:txXfrm>
        <a:off x="3628474" y="2575318"/>
        <a:ext cx="1528026" cy="1087724"/>
      </dsp:txXfrm>
    </dsp:sp>
    <dsp:sp modelId="{63466D84-3E40-4DC4-97B5-6327B097684E}">
      <dsp:nvSpPr>
        <dsp:cNvPr id="0" name=""/>
        <dsp:cNvSpPr/>
      </dsp:nvSpPr>
      <dsp:spPr>
        <a:xfrm>
          <a:off x="5324381" y="1271668"/>
          <a:ext cx="1595708" cy="11554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smtClean="0"/>
            <a:t>Dangerous Goods Safety Act</a:t>
          </a:r>
          <a:endParaRPr lang="en-AU" sz="1500" kern="1200" dirty="0"/>
        </a:p>
      </dsp:txBody>
      <dsp:txXfrm>
        <a:off x="5358222" y="1305509"/>
        <a:ext cx="1528026" cy="1087724"/>
      </dsp:txXfrm>
    </dsp:sp>
    <dsp:sp modelId="{A3506C36-20D3-411E-9A01-DEADABC2715D}">
      <dsp:nvSpPr>
        <dsp:cNvPr id="0" name=""/>
        <dsp:cNvSpPr/>
      </dsp:nvSpPr>
      <dsp:spPr>
        <a:xfrm>
          <a:off x="5324381" y="2541477"/>
          <a:ext cx="1595708" cy="11554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smtClean="0">
              <a:solidFill>
                <a:schemeClr val="tx1"/>
              </a:solidFill>
            </a:rPr>
            <a:t>DG safety regulations</a:t>
          </a:r>
          <a:endParaRPr lang="en-AU" sz="1500" kern="1200" dirty="0">
            <a:solidFill>
              <a:schemeClr val="tx1"/>
            </a:solidFill>
          </a:endParaRPr>
        </a:p>
      </dsp:txBody>
      <dsp:txXfrm>
        <a:off x="5358222" y="2575318"/>
        <a:ext cx="1528026" cy="1087724"/>
      </dsp:txXfrm>
    </dsp:sp>
    <dsp:sp modelId="{FD174F99-F25E-4A28-A67F-9477ED8A5FE1}">
      <dsp:nvSpPr>
        <dsp:cNvPr id="0" name=""/>
        <dsp:cNvSpPr/>
      </dsp:nvSpPr>
      <dsp:spPr>
        <a:xfrm>
          <a:off x="5328594" y="3795837"/>
          <a:ext cx="1595708" cy="11554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smtClean="0">
              <a:solidFill>
                <a:schemeClr val="bg1"/>
              </a:solidFill>
            </a:rPr>
            <a:t>DG / explosives safety and security</a:t>
          </a:r>
          <a:endParaRPr lang="en-AU" sz="1500" kern="1200" dirty="0">
            <a:solidFill>
              <a:schemeClr val="bg1"/>
            </a:solidFill>
          </a:endParaRPr>
        </a:p>
      </dsp:txBody>
      <dsp:txXfrm>
        <a:off x="5362435" y="3829678"/>
        <a:ext cx="1528026" cy="1087724"/>
      </dsp:txXfrm>
    </dsp:sp>
    <dsp:sp modelId="{0B61CDAF-986C-4E29-A7E1-929A169CA9BA}">
      <dsp:nvSpPr>
        <dsp:cNvPr id="0" name=""/>
        <dsp:cNvSpPr/>
      </dsp:nvSpPr>
      <dsp:spPr>
        <a:xfrm>
          <a:off x="7188169" y="1859"/>
          <a:ext cx="1595708" cy="1155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kern="1200" dirty="0" smtClean="0">
              <a:solidFill>
                <a:schemeClr val="tx1"/>
              </a:solidFill>
            </a:rPr>
            <a:t>Energy Safety</a:t>
          </a:r>
          <a:endParaRPr lang="en-AU" sz="2300" kern="1200" dirty="0">
            <a:solidFill>
              <a:schemeClr val="tx1"/>
            </a:solidFill>
          </a:endParaRPr>
        </a:p>
      </dsp:txBody>
      <dsp:txXfrm>
        <a:off x="7222010" y="35700"/>
        <a:ext cx="1528026" cy="1087724"/>
      </dsp:txXfrm>
    </dsp:sp>
    <dsp:sp modelId="{C28F0BD0-D50C-4992-B7E4-789308EA2CF2}">
      <dsp:nvSpPr>
        <dsp:cNvPr id="0" name=""/>
        <dsp:cNvSpPr/>
      </dsp:nvSpPr>
      <dsp:spPr>
        <a:xfrm>
          <a:off x="7188169" y="1271668"/>
          <a:ext cx="1595708" cy="11554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>
              <a:solidFill>
                <a:schemeClr val="bg1"/>
              </a:solidFill>
            </a:rPr>
            <a:t>Energy Safety Act</a:t>
          </a:r>
          <a:endParaRPr lang="en-AU" sz="1500" kern="1200" dirty="0">
            <a:solidFill>
              <a:schemeClr val="bg1"/>
            </a:solidFill>
          </a:endParaRPr>
        </a:p>
      </dsp:txBody>
      <dsp:txXfrm>
        <a:off x="7222010" y="1305509"/>
        <a:ext cx="1528026" cy="1087724"/>
      </dsp:txXfrm>
    </dsp:sp>
    <dsp:sp modelId="{2EDA4C7B-4CDE-42B7-97CE-3BFE95DAF052}">
      <dsp:nvSpPr>
        <dsp:cNvPr id="0" name=""/>
        <dsp:cNvSpPr/>
      </dsp:nvSpPr>
      <dsp:spPr>
        <a:xfrm>
          <a:off x="7188169" y="2541477"/>
          <a:ext cx="1595708" cy="11554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smtClean="0">
              <a:solidFill>
                <a:schemeClr val="tx1"/>
              </a:solidFill>
            </a:rPr>
            <a:t>Energy safety regulations</a:t>
          </a:r>
          <a:endParaRPr lang="en-AU" sz="1500" kern="1200" dirty="0">
            <a:solidFill>
              <a:schemeClr val="tx1"/>
            </a:solidFill>
          </a:endParaRPr>
        </a:p>
      </dsp:txBody>
      <dsp:txXfrm>
        <a:off x="7222010" y="2575318"/>
        <a:ext cx="1528026" cy="1087724"/>
      </dsp:txXfrm>
    </dsp:sp>
    <dsp:sp modelId="{FF099D7E-D971-4ADF-B06E-6B49A029C464}">
      <dsp:nvSpPr>
        <dsp:cNvPr id="0" name=""/>
        <dsp:cNvSpPr/>
      </dsp:nvSpPr>
      <dsp:spPr>
        <a:xfrm>
          <a:off x="7189267" y="3800032"/>
          <a:ext cx="1595708" cy="11554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smtClean="0">
              <a:solidFill>
                <a:schemeClr val="bg1"/>
              </a:solidFill>
            </a:rPr>
            <a:t>Gas and electrical safety</a:t>
          </a:r>
          <a:endParaRPr lang="en-AU" sz="1500" kern="1200" dirty="0">
            <a:solidFill>
              <a:schemeClr val="bg1"/>
            </a:solidFill>
          </a:endParaRPr>
        </a:p>
      </dsp:txBody>
      <dsp:txXfrm>
        <a:off x="7223108" y="3833873"/>
        <a:ext cx="1528026" cy="10877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00EE93-75A8-4E3A-A5A5-C6497A2EB5AB}">
      <dsp:nvSpPr>
        <dsp:cNvPr id="0" name=""/>
        <dsp:cNvSpPr/>
      </dsp:nvSpPr>
      <dsp:spPr>
        <a:xfrm>
          <a:off x="79232" y="-72034"/>
          <a:ext cx="8180108" cy="511256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7741E-95D9-451E-A28C-82D208625722}">
      <dsp:nvSpPr>
        <dsp:cNvPr id="0" name=""/>
        <dsp:cNvSpPr/>
      </dsp:nvSpPr>
      <dsp:spPr>
        <a:xfrm>
          <a:off x="884822" y="3729693"/>
          <a:ext cx="188142" cy="1881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680F4-B2F0-436E-80FB-CDBD68296EB9}">
      <dsp:nvSpPr>
        <dsp:cNvPr id="0" name=""/>
        <dsp:cNvSpPr/>
      </dsp:nvSpPr>
      <dsp:spPr>
        <a:xfrm>
          <a:off x="0" y="2376260"/>
          <a:ext cx="1459854" cy="1792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693" tIns="0" rIns="0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Draft Work Health and Safety (Resources) Bill</a:t>
          </a:r>
          <a:endParaRPr lang="en-AU" sz="1800" kern="1200" dirty="0"/>
        </a:p>
      </dsp:txBody>
      <dsp:txXfrm>
        <a:off x="0" y="2376260"/>
        <a:ext cx="1459854" cy="1792868"/>
      </dsp:txXfrm>
    </dsp:sp>
    <dsp:sp modelId="{DABB3094-2D4A-483F-BAD1-99BF35EDA6FF}">
      <dsp:nvSpPr>
        <dsp:cNvPr id="0" name=""/>
        <dsp:cNvSpPr/>
      </dsp:nvSpPr>
      <dsp:spPr>
        <a:xfrm>
          <a:off x="1903250" y="2751147"/>
          <a:ext cx="294483" cy="2944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FF3C36-1D4E-4ABB-9A55-9CC847EFDE01}">
      <dsp:nvSpPr>
        <dsp:cNvPr id="0" name=""/>
        <dsp:cNvSpPr/>
      </dsp:nvSpPr>
      <dsp:spPr>
        <a:xfrm>
          <a:off x="1296144" y="936113"/>
          <a:ext cx="1583254" cy="113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041" tIns="0" rIns="0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Consultation Regulatory Impact Statement (RIS)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June - Oct 2015</a:t>
          </a:r>
          <a:endParaRPr lang="en-AU" sz="1800" kern="1200" dirty="0"/>
        </a:p>
      </dsp:txBody>
      <dsp:txXfrm>
        <a:off x="1296144" y="936113"/>
        <a:ext cx="1583254" cy="1134062"/>
      </dsp:txXfrm>
    </dsp:sp>
    <dsp:sp modelId="{7541633F-4AF0-4DA5-9E1F-BC461E2DCCD4}">
      <dsp:nvSpPr>
        <dsp:cNvPr id="0" name=""/>
        <dsp:cNvSpPr/>
      </dsp:nvSpPr>
      <dsp:spPr>
        <a:xfrm>
          <a:off x="3543427" y="1898962"/>
          <a:ext cx="392645" cy="39264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4ADE4-064A-4A8F-887A-BF7A0DEF1C72}">
      <dsp:nvSpPr>
        <dsp:cNvPr id="0" name=""/>
        <dsp:cNvSpPr/>
      </dsp:nvSpPr>
      <dsp:spPr>
        <a:xfrm>
          <a:off x="3024334" y="576047"/>
          <a:ext cx="1578760" cy="1577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055" tIns="0" rIns="0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Draft Work Health and Safety (Resources) Regulations</a:t>
          </a:r>
          <a:endParaRPr lang="en-AU" sz="1800" kern="1200" dirty="0"/>
        </a:p>
      </dsp:txBody>
      <dsp:txXfrm>
        <a:off x="3024334" y="576047"/>
        <a:ext cx="1578760" cy="1577134"/>
      </dsp:txXfrm>
    </dsp:sp>
    <dsp:sp modelId="{394A63F0-8444-4EA7-AE88-12D107100112}">
      <dsp:nvSpPr>
        <dsp:cNvPr id="0" name=""/>
        <dsp:cNvSpPr/>
      </dsp:nvSpPr>
      <dsp:spPr>
        <a:xfrm>
          <a:off x="5064927" y="1289544"/>
          <a:ext cx="507166" cy="50716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0EA9D-2155-4291-B721-2B4D80630A4B}">
      <dsp:nvSpPr>
        <dsp:cNvPr id="0" name=""/>
        <dsp:cNvSpPr/>
      </dsp:nvSpPr>
      <dsp:spPr>
        <a:xfrm>
          <a:off x="4824530" y="0"/>
          <a:ext cx="1780024" cy="977135"/>
        </a:xfrm>
        <a:prstGeom prst="rect">
          <a:avLst/>
        </a:prstGeom>
        <a:solidFill>
          <a:schemeClr val="bg1"/>
        </a:solidFill>
        <a:ln>
          <a:noFill/>
        </a:ln>
        <a:effectLst>
          <a:softEdge rad="317500"/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37" tIns="0" rIns="0" bIns="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2000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Consultation RIS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Mar – Aug 2016</a:t>
          </a:r>
        </a:p>
      </dsp:txBody>
      <dsp:txXfrm>
        <a:off x="4824530" y="0"/>
        <a:ext cx="1780024" cy="977135"/>
      </dsp:txXfrm>
    </dsp:sp>
    <dsp:sp modelId="{612D5B33-0DEE-4D31-8EC5-8F9A7EB1F276}">
      <dsp:nvSpPr>
        <dsp:cNvPr id="0" name=""/>
        <dsp:cNvSpPr/>
      </dsp:nvSpPr>
      <dsp:spPr>
        <a:xfrm>
          <a:off x="6631418" y="882584"/>
          <a:ext cx="646228" cy="64622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DAC32D-DC1F-47B1-BA97-5259CF2E6E38}">
      <dsp:nvSpPr>
        <dsp:cNvPr id="0" name=""/>
        <dsp:cNvSpPr/>
      </dsp:nvSpPr>
      <dsp:spPr>
        <a:xfrm>
          <a:off x="6912765" y="144010"/>
          <a:ext cx="1636021" cy="1314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423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Work Health and Safety (Resources) legislation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smtClean="0"/>
            <a:t>Dec 2016 </a:t>
          </a:r>
          <a:endParaRPr lang="en-AU" sz="1800" kern="1200" dirty="0"/>
        </a:p>
      </dsp:txBody>
      <dsp:txXfrm>
        <a:off x="6912765" y="144010"/>
        <a:ext cx="1636021" cy="1314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0553C-423D-4CD2-8ED7-8E6148AD69F5}" type="datetimeFigureOut">
              <a:rPr lang="en-AU" smtClean="0"/>
              <a:t>10/01/2018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097EE-C74D-4163-8C87-5A618EB8AB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3819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BFC4B7-690C-49E7-B546-F590042CAEDE}" type="datetimeFigureOut">
              <a:rPr lang="en-AU"/>
              <a:pPr>
                <a:defRPr/>
              </a:pPr>
              <a:t>10/01/2018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E2EE5A4-A1FE-4A33-9EDF-C05CFFD626F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6218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20.emf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20.emf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A17A33-59C0-4046-A7E3-3D671A44216D}" type="slidenum">
              <a:rPr lang="en-A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C8714-DC89-45C6-8303-45EBFE3F2276}" type="slidenum">
              <a:rPr lang="en-A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2656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2656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2656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9795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9pPr>
          </a:lstStyle>
          <a:p>
            <a:fld id="{AC168F1B-DF82-481B-A493-C8DEF50DCA88}" type="slidenum">
              <a:rPr lang="en-AU" sz="1200">
                <a:solidFill>
                  <a:prstClr val="black"/>
                </a:solidFill>
              </a:rPr>
              <a:pPr/>
              <a:t>9</a:t>
            </a:fld>
            <a:endParaRPr lang="en-AU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D9BAC1-CFE3-43BD-8358-3121EB26D5E2}" type="slidenum">
              <a:rPr lang="en-AU" altLang="en-US" sz="1200"/>
              <a:pPr eaLnBrk="1" hangingPunct="1"/>
              <a:t>11</a:t>
            </a:fld>
            <a:endParaRPr lang="en-AU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D9BAC1-CFE3-43BD-8358-3121EB26D5E2}" type="slidenum">
              <a:rPr lang="en-AU" altLang="en-US" sz="1200"/>
              <a:pPr eaLnBrk="1" hangingPunct="1"/>
              <a:t>12</a:t>
            </a:fld>
            <a:endParaRPr lang="en-AU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5179" y="4306677"/>
            <a:ext cx="6102350" cy="4115019"/>
          </a:xfrm>
        </p:spPr>
        <p:txBody>
          <a:bodyPr/>
          <a:lstStyle/>
          <a:p>
            <a:pPr lvl="1" fontAlgn="auto">
              <a:spcBef>
                <a:spcPts val="0"/>
              </a:spcBef>
              <a:spcAft>
                <a:spcPts val="0"/>
              </a:spcAft>
            </a:pPr>
            <a:endParaRPr lang="en-AU" sz="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08331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5179" y="4306677"/>
            <a:ext cx="6102350" cy="4115019"/>
          </a:xfrm>
        </p:spPr>
        <p:txBody>
          <a:bodyPr/>
          <a:lstStyle/>
          <a:p>
            <a:pPr lvl="1" fontAlgn="auto">
              <a:spcBef>
                <a:spcPts val="0"/>
              </a:spcBef>
              <a:spcAft>
                <a:spcPts val="0"/>
              </a:spcAft>
            </a:pPr>
            <a:endParaRPr lang="en-AU" sz="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08331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35580-E99F-499F-8938-9A83F57568E3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6930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35580-E99F-499F-8938-9A83F57568E3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3687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2EE5A4-A1FE-4A33-9EDF-C05CFFD626FB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5400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297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297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4263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482" y="4343144"/>
            <a:ext cx="5487041" cy="4471987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21</a:t>
            </a:fld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48" y="5699082"/>
            <a:ext cx="2408511" cy="318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681" y="5964278"/>
            <a:ext cx="2558514" cy="230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020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482" y="4343144"/>
            <a:ext cx="5487041" cy="4471987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22</a:t>
            </a:fld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48" y="5699082"/>
            <a:ext cx="2408511" cy="318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681" y="5964278"/>
            <a:ext cx="2558514" cy="230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020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94908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CEC57F-D47E-41B0-A201-811C5AF9F861}" type="slidenum">
              <a:rPr lang="en-A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080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9112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26</a:t>
            </a:fld>
            <a:endParaRPr lang="en-A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t="20846" r="47591" b="14905"/>
          <a:stretch/>
        </p:blipFill>
        <p:spPr bwMode="auto">
          <a:xfrm>
            <a:off x="1575219" y="4373008"/>
            <a:ext cx="3815251" cy="411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562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DD6F1-2476-4C92-B792-88F14963B265}" type="slidenum">
              <a:rPr lang="en-AU" smtClean="0">
                <a:solidFill>
                  <a:prstClr val="black"/>
                </a:solidFill>
              </a:rPr>
              <a:pPr/>
              <a:t>27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511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0D3BD-106C-47BA-9BDB-0CDBDD953109}" type="slidenum">
              <a:rPr lang="en-AU" smtClean="0">
                <a:solidFill>
                  <a:prstClr val="black"/>
                </a:solidFill>
              </a:rPr>
              <a:pPr/>
              <a:t>28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426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29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78224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883005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23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12389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8414" y="4306677"/>
            <a:ext cx="5487041" cy="4115019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18536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93921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92201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95159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37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21716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40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07876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42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84567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B3C4-CBD8-4011-B856-1D0BE4101130}" type="slidenum">
              <a:rPr lang="en-AU" smtClean="0"/>
              <a:pPr>
                <a:defRPr/>
              </a:pPr>
              <a:t>43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61010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9pPr>
          </a:lstStyle>
          <a:p>
            <a:fld id="{92A42829-D078-4E41-B5EE-223D1839FB15}" type="slidenum">
              <a:rPr lang="en-AU" sz="1200" smtClean="0"/>
              <a:pPr/>
              <a:t>44</a:t>
            </a:fld>
            <a:endParaRPr lang="en-AU" sz="12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EADB2-E57C-4FD8-9205-7B2BCFC9B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1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1278F-C93A-44A2-AB74-1750ADFF2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7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38923-40B7-499F-A1CA-C59ADA7A4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B4667-6740-498E-8822-F87BCEEB3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3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CF36C-9474-467E-B1EB-132C8187E1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0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DF-A899-468D-9298-EECA3D13A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755650" y="1196975"/>
            <a:ext cx="7777163" cy="714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4133-A28B-4EF4-A2D5-AE011194D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73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39592-979F-446E-B0CD-E6B23ED50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6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75688" y="6500813"/>
            <a:ext cx="468312" cy="457200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algn="l" eaLnBrk="0" hangingPunct="0">
              <a:defRPr/>
            </a:pPr>
            <a:fld id="{CB34EFFD-3D38-454F-BF4C-702427A67346}" type="slidenum">
              <a:rPr lang="en-US">
                <a:solidFill>
                  <a:prstClr val="white"/>
                </a:solidFill>
              </a:rPr>
              <a:pPr algn="l" eaLnBrk="0" hangingPunct="0"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827584" y="980728"/>
            <a:ext cx="7704856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0" hangingPunct="0"/>
            <a:endParaRPr lang="en-AU" sz="2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477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395288" y="1052513"/>
            <a:ext cx="8424862" cy="2889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AU" sz="2400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0122D-1597-4234-B249-780DB57BB2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3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owerpoint desig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" t="73334"/>
          <a:stretch>
            <a:fillRect/>
          </a:stretch>
        </p:blipFill>
        <p:spPr bwMode="auto">
          <a:xfrm>
            <a:off x="0" y="5029200"/>
            <a:ext cx="9144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008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B86F9D1-B07B-4D00-B2E6-B8677B14E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600200" y="6537325"/>
            <a:ext cx="7543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9pPr>
          </a:lstStyle>
          <a:p>
            <a:pPr algn="ctr"/>
            <a:r>
              <a:rPr lang="en-US" sz="1400">
                <a:solidFill>
                  <a:schemeClr val="bg1"/>
                </a:solidFill>
              </a:rPr>
              <a:t> www.dmp.wa.gov.au/ResourcesSafety</a:t>
            </a:r>
          </a:p>
        </p:txBody>
      </p:sp>
      <p:sp>
        <p:nvSpPr>
          <p:cNvPr id="1031" name="Line 10"/>
          <p:cNvSpPr>
            <a:spLocks noChangeShapeType="1"/>
          </p:cNvSpPr>
          <p:nvPr/>
        </p:nvSpPr>
        <p:spPr bwMode="auto">
          <a:xfrm>
            <a:off x="838200" y="1219200"/>
            <a:ext cx="7620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5" r:id="rId8"/>
    <p:sldLayoutId id="2147483667" r:id="rId9"/>
    <p:sldLayoutId id="2147483668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-12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-12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-12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-12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mp.wa.gov.au/ResourcesSafety" TargetMode="External"/><Relationship Id="rId2" Type="http://schemas.openxmlformats.org/officeDocument/2006/relationships/hyperlink" Target="mailto:RSDComms@dmp.wa.gov.au?subject=Exploration%20Safety%20Roadshow%202009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frm=1&amp;source=images&amp;cd=&amp;cad=rja&amp;uact=8&amp;ved=0CAcQjRw&amp;url=http://electronics.howstuffworks.com/question402.htm&amp;ei=Js0kVb-UHomI8QWK-4GYAw&amp;bvm=bv.90237346,d.dGY&amp;psig=AFQjCNHJc86rP92s1P-KeBHwbNBPGahwkQ&amp;ust=1428561435194267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CF5E31"/>
                </a:solidFill>
              </a:rPr>
              <a:t>Please read this before using presentation</a:t>
            </a:r>
            <a:endParaRPr lang="en-AU" dirty="0">
              <a:solidFill>
                <a:srgbClr val="CF5E3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z="2000" dirty="0"/>
              <a:t>This presentation is based on content presented at the industry information session on risk-based hygiene management planning held in May 2015</a:t>
            </a:r>
          </a:p>
          <a:p>
            <a:pPr lvl="0"/>
            <a:r>
              <a:rPr lang="en-AU" sz="2000" dirty="0" smtClean="0"/>
              <a:t>It </a:t>
            </a:r>
            <a:r>
              <a:rPr lang="en-AU" sz="2000" dirty="0"/>
              <a:t>is made available for non-commercial use (e.g. toolbox meetings, OHS discussions) subject to the condition that the PowerPoint file is not altered without permission from Resources Safety</a:t>
            </a:r>
          </a:p>
          <a:p>
            <a:pPr lvl="0"/>
            <a:r>
              <a:rPr lang="en-AU" sz="2000" dirty="0"/>
              <a:t>Supporting resources, such as brochures and posters, are available from Resources Safety</a:t>
            </a:r>
          </a:p>
          <a:p>
            <a:pPr lvl="0"/>
            <a:r>
              <a:rPr lang="en-AU" sz="2000" dirty="0"/>
              <a:t>For resources, information or clarification, please contact:</a:t>
            </a:r>
          </a:p>
          <a:p>
            <a:pPr marL="400050" lvl="1" indent="0">
              <a:buNone/>
            </a:pPr>
            <a:r>
              <a:rPr lang="en-AU" sz="2000" b="1" u="sng" dirty="0">
                <a:hlinkClick r:id="rId2"/>
              </a:rPr>
              <a:t>RSDComms@dmp.wa.gov.au</a:t>
            </a:r>
            <a:endParaRPr lang="en-AU" sz="2000" dirty="0"/>
          </a:p>
          <a:p>
            <a:pPr marL="400050" lvl="1" indent="0">
              <a:buNone/>
            </a:pPr>
            <a:r>
              <a:rPr lang="en-AU" sz="2000" dirty="0"/>
              <a:t>or visit</a:t>
            </a:r>
          </a:p>
          <a:p>
            <a:pPr marL="400050" lvl="1" indent="0">
              <a:buNone/>
            </a:pPr>
            <a:r>
              <a:rPr lang="en-AU" sz="2000" b="1" u="sng" dirty="0">
                <a:hlinkClick r:id="rId3"/>
              </a:rPr>
              <a:t>www.dmp.wa.gov.au/ResourcesSafety</a:t>
            </a:r>
            <a:endParaRPr lang="en-AU" sz="20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3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Our commitment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760413" y="1341438"/>
            <a:ext cx="7772400" cy="4495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AU" altLang="en-US" smtClean="0"/>
              <a:t>To work with industry to reduce serious accidents and incidents, and provide tangible support in achieving a positive cultural change.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D486D3-8FA9-4D7D-BE31-3E1F483FCE7B}" type="slidenum">
              <a:rPr lang="en-US" altLang="en-US" sz="1200" smtClean="0">
                <a:solidFill>
                  <a:srgbClr val="CF5E3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 smtClean="0">
              <a:solidFill>
                <a:srgbClr val="CF5E31"/>
              </a:solidFill>
            </a:endParaRPr>
          </a:p>
        </p:txBody>
      </p:sp>
      <p:pic>
        <p:nvPicPr>
          <p:cNvPr id="3277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437063"/>
            <a:ext cx="325596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3370263"/>
            <a:ext cx="32559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124200"/>
            <a:ext cx="32575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69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1" t="31828" r="14377" b="32903"/>
          <a:stretch>
            <a:fillRect/>
          </a:stretch>
        </p:blipFill>
        <p:spPr bwMode="auto">
          <a:xfrm>
            <a:off x="168275" y="784225"/>
            <a:ext cx="8745538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AEFAE2-4582-4198-A102-6533B020D457}" type="slidenum">
              <a:rPr lang="en-US" altLang="en-US" sz="1200" smtClean="0">
                <a:solidFill>
                  <a:srgbClr val="CF5E3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 smtClean="0">
              <a:solidFill>
                <a:srgbClr val="CF5E3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15913" y="228600"/>
            <a:ext cx="8450262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ＭＳ Ｐゴシック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ＭＳ Ｐゴシック" pitchFamily="-124" charset="-128"/>
                <a:cs typeface="ＭＳ Ｐゴシック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ＭＳ Ｐゴシック" pitchFamily="-124" charset="-128"/>
                <a:cs typeface="ＭＳ Ｐゴシック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ＭＳ Ｐゴシック" pitchFamily="-124" charset="-128"/>
                <a:cs typeface="ＭＳ Ｐゴシック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ＭＳ Ｐゴシック" pitchFamily="-124" charset="-128"/>
                <a:cs typeface="ＭＳ Ｐゴシック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9pPr>
          </a:lstStyle>
          <a:p>
            <a:pPr algn="ctr">
              <a:defRPr/>
            </a:pPr>
            <a:r>
              <a:rPr lang="en-AU" kern="0" dirty="0" smtClean="0">
                <a:solidFill>
                  <a:srgbClr val="F79646">
                    <a:lumMod val="75000"/>
                  </a:srgbClr>
                </a:solidFill>
              </a:rPr>
              <a:t>Resources Safety’s focus</a:t>
            </a:r>
            <a:endParaRPr lang="en-AU" kern="0" dirty="0">
              <a:solidFill>
                <a:srgbClr val="F7964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62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143000"/>
          </a:xfrm>
        </p:spPr>
        <p:txBody>
          <a:bodyPr/>
          <a:lstStyle/>
          <a:p>
            <a:r>
              <a:rPr lang="en-AU" dirty="0" smtClean="0">
                <a:solidFill>
                  <a:srgbClr val="CF5E31"/>
                </a:solidFill>
              </a:rPr>
              <a:t>Ventilation of underground mines in Western Australia</a:t>
            </a:r>
            <a:endParaRPr lang="en-AU" dirty="0">
              <a:solidFill>
                <a:srgbClr val="CF5E3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08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we going to cover?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628384" cy="4752528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AU" dirty="0" smtClean="0"/>
              <a:t>Existing WA legislation</a:t>
            </a:r>
          </a:p>
          <a:p>
            <a:pPr marL="400050">
              <a:spcAft>
                <a:spcPts val="1200"/>
              </a:spcAft>
            </a:pPr>
            <a:r>
              <a:rPr lang="en-AU" dirty="0"/>
              <a:t>S</a:t>
            </a:r>
            <a:r>
              <a:rPr lang="en-AU" dirty="0" smtClean="0"/>
              <a:t>tate of play</a:t>
            </a:r>
          </a:p>
          <a:p>
            <a:pPr marL="400050">
              <a:spcAft>
                <a:spcPts val="1200"/>
              </a:spcAft>
            </a:pPr>
            <a:r>
              <a:rPr lang="en-AU" dirty="0" smtClean="0"/>
              <a:t>Subsidiary material, COPs, standards, alerts, SIRs</a:t>
            </a:r>
          </a:p>
          <a:p>
            <a:pPr marL="400050">
              <a:spcAft>
                <a:spcPts val="1200"/>
              </a:spcAft>
            </a:pPr>
            <a:r>
              <a:rPr lang="en-AU" dirty="0" smtClean="0"/>
              <a:t>Role </a:t>
            </a:r>
            <a:r>
              <a:rPr lang="en-AU" dirty="0"/>
              <a:t>of industry and the regulator </a:t>
            </a:r>
            <a:endParaRPr lang="en-AU" dirty="0" smtClean="0"/>
          </a:p>
          <a:p>
            <a:pPr marL="400050">
              <a:spcAft>
                <a:spcPts val="1200"/>
              </a:spcAft>
            </a:pPr>
            <a:r>
              <a:rPr lang="en-AU" dirty="0" smtClean="0"/>
              <a:t>Prescriptive ventilation </a:t>
            </a:r>
            <a:r>
              <a:rPr lang="en-AU" dirty="0"/>
              <a:t>requirements</a:t>
            </a:r>
          </a:p>
          <a:p>
            <a:pPr marL="400050">
              <a:spcAft>
                <a:spcPts val="1200"/>
              </a:spcAft>
            </a:pPr>
            <a:r>
              <a:rPr lang="en-AU" dirty="0" smtClean="0"/>
              <a:t>Common </a:t>
            </a:r>
            <a:r>
              <a:rPr lang="en-AU" dirty="0"/>
              <a:t>deficiencies relating to </a:t>
            </a:r>
            <a:r>
              <a:rPr lang="en-AU" dirty="0" smtClean="0"/>
              <a:t>ventilation management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we going to cover?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628384" cy="4752528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AU" dirty="0" smtClean="0"/>
              <a:t>New WA legislation - Work </a:t>
            </a:r>
            <a:r>
              <a:rPr lang="en-AU" dirty="0"/>
              <a:t>Health &amp; Safety </a:t>
            </a:r>
            <a:r>
              <a:rPr lang="en-AU" dirty="0" smtClean="0"/>
              <a:t>(Resources) Bill</a:t>
            </a:r>
          </a:p>
          <a:p>
            <a:pPr>
              <a:spcAft>
                <a:spcPts val="1200"/>
              </a:spcAft>
            </a:pPr>
            <a:r>
              <a:rPr lang="en-AU" dirty="0" smtClean="0"/>
              <a:t>Timeline for introduction</a:t>
            </a:r>
          </a:p>
          <a:p>
            <a:pPr>
              <a:spcAft>
                <a:spcPts val="1200"/>
              </a:spcAft>
            </a:pPr>
            <a:r>
              <a:rPr lang="en-AU" dirty="0" smtClean="0"/>
              <a:t>Safety management </a:t>
            </a:r>
            <a:r>
              <a:rPr lang="en-AU" dirty="0"/>
              <a:t>s</a:t>
            </a:r>
            <a:r>
              <a:rPr lang="en-AU" dirty="0" smtClean="0"/>
              <a:t>ystem (PHMP, PCP)</a:t>
            </a:r>
            <a:endParaRPr lang="en-AU" dirty="0"/>
          </a:p>
          <a:p>
            <a:pPr>
              <a:spcAft>
                <a:spcPts val="1200"/>
              </a:spcAft>
            </a:pPr>
            <a:r>
              <a:rPr lang="en-AU" dirty="0"/>
              <a:t>Risk management </a:t>
            </a:r>
            <a:r>
              <a:rPr lang="en-AU" dirty="0" smtClean="0"/>
              <a:t>process </a:t>
            </a:r>
            <a:endParaRPr lang="en-AU" dirty="0"/>
          </a:p>
          <a:p>
            <a:pPr>
              <a:spcAft>
                <a:spcPts val="1200"/>
              </a:spcAft>
            </a:pPr>
            <a:r>
              <a:rPr lang="en-AU" dirty="0" smtClean="0"/>
              <a:t>Duty holders - principles applicable to duties</a:t>
            </a:r>
          </a:p>
          <a:p>
            <a:pPr>
              <a:spcAft>
                <a:spcPts val="1200"/>
              </a:spcAft>
            </a:pPr>
            <a:r>
              <a:rPr lang="en-AU" dirty="0" smtClean="0"/>
              <a:t>Application to ventilation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we going to cover?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628384" cy="4752528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AU" dirty="0" smtClean="0"/>
              <a:t>Ventilation management moving </a:t>
            </a:r>
            <a:r>
              <a:rPr lang="en-AU" dirty="0"/>
              <a:t>forward </a:t>
            </a:r>
          </a:p>
          <a:p>
            <a:pPr>
              <a:spcAft>
                <a:spcPts val="1200"/>
              </a:spcAft>
            </a:pPr>
            <a:r>
              <a:rPr lang="en-AU" dirty="0"/>
              <a:t>Application of </a:t>
            </a:r>
            <a:r>
              <a:rPr lang="en-AU" dirty="0" smtClean="0"/>
              <a:t>innovative </a:t>
            </a:r>
            <a:r>
              <a:rPr lang="en-AU" dirty="0"/>
              <a:t>technologies</a:t>
            </a:r>
          </a:p>
          <a:p>
            <a:pPr>
              <a:spcAft>
                <a:spcPts val="1200"/>
              </a:spcAft>
            </a:pPr>
            <a:r>
              <a:rPr lang="en-AU" dirty="0"/>
              <a:t>Working together for effective vent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2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effectLst>
            <a:softEdge rad="127000"/>
          </a:effectLst>
        </p:spPr>
        <p:txBody>
          <a:bodyPr/>
          <a:lstStyle/>
          <a:p>
            <a:r>
              <a:rPr lang="en-AU" dirty="0" smtClean="0"/>
              <a:t>Existing </a:t>
            </a:r>
            <a:r>
              <a:rPr lang="en-AU" dirty="0"/>
              <a:t>WA </a:t>
            </a:r>
            <a:r>
              <a:rPr lang="en-AU" dirty="0" smtClean="0"/>
              <a:t>legislation</a:t>
            </a:r>
            <a:endParaRPr lang="en-A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337536"/>
            <a:ext cx="5328592" cy="516060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How is safety currently regulated in WA?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41758241"/>
              </p:ext>
            </p:extLst>
          </p:nvPr>
        </p:nvGraphicFramePr>
        <p:xfrm>
          <a:off x="179512" y="1412776"/>
          <a:ext cx="878497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227074" y="5790509"/>
            <a:ext cx="5081013" cy="590819"/>
            <a:chOff x="1378184" y="3811982"/>
            <a:chExt cx="1344770" cy="1156013"/>
          </a:xfrm>
        </p:grpSpPr>
        <p:sp>
          <p:nvSpPr>
            <p:cNvPr id="22" name="Rounded Rectangle 21"/>
            <p:cNvSpPr/>
            <p:nvPr/>
          </p:nvSpPr>
          <p:spPr>
            <a:xfrm>
              <a:off x="1378184" y="3811982"/>
              <a:ext cx="1344770" cy="115601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ounded Rectangle 4"/>
            <p:cNvSpPr/>
            <p:nvPr/>
          </p:nvSpPr>
          <p:spPr>
            <a:xfrm>
              <a:off x="1412042" y="3845840"/>
              <a:ext cx="1277054" cy="1088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1300" dirty="0">
                  <a:solidFill>
                    <a:schemeClr val="bg1"/>
                  </a:solidFill>
                </a:rPr>
                <a:t>Workplace hazardous chemicals (excluding DG)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23974" y="5212998"/>
            <a:ext cx="5081013" cy="561078"/>
            <a:chOff x="5174" y="3811982"/>
            <a:chExt cx="1344770" cy="1156013"/>
          </a:xfrm>
        </p:grpSpPr>
        <p:sp>
          <p:nvSpPr>
            <p:cNvPr id="25" name="Rounded Rectangle 24"/>
            <p:cNvSpPr/>
            <p:nvPr/>
          </p:nvSpPr>
          <p:spPr>
            <a:xfrm>
              <a:off x="5174" y="3811982"/>
              <a:ext cx="1344770" cy="115601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ounded Rectangle 4"/>
            <p:cNvSpPr/>
            <p:nvPr/>
          </p:nvSpPr>
          <p:spPr>
            <a:xfrm>
              <a:off x="39032" y="3845840"/>
              <a:ext cx="1277054" cy="1088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1300">
                  <a:solidFill>
                    <a:schemeClr val="bg1"/>
                  </a:solidFill>
                </a:rPr>
                <a:t>Occupational health and safety</a:t>
              </a:r>
              <a:endParaRPr lang="en-AU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Down Arrow 2"/>
          <p:cNvSpPr/>
          <p:nvPr/>
        </p:nvSpPr>
        <p:spPr bwMode="auto">
          <a:xfrm>
            <a:off x="838108" y="2528144"/>
            <a:ext cx="216024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28" name="Down Arrow 27"/>
          <p:cNvSpPr/>
          <p:nvPr/>
        </p:nvSpPr>
        <p:spPr bwMode="auto">
          <a:xfrm>
            <a:off x="852928" y="3789040"/>
            <a:ext cx="216024" cy="288032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29" name="Down Arrow 28"/>
          <p:cNvSpPr/>
          <p:nvPr/>
        </p:nvSpPr>
        <p:spPr bwMode="auto">
          <a:xfrm>
            <a:off x="833848" y="5046380"/>
            <a:ext cx="216024" cy="288032"/>
          </a:xfrm>
          <a:prstGeom prst="downArrow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0" name="Down Arrow 29"/>
          <p:cNvSpPr/>
          <p:nvPr/>
        </p:nvSpPr>
        <p:spPr bwMode="auto">
          <a:xfrm>
            <a:off x="2767580" y="2528144"/>
            <a:ext cx="216024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1" name="Down Arrow 30"/>
          <p:cNvSpPr/>
          <p:nvPr/>
        </p:nvSpPr>
        <p:spPr bwMode="auto">
          <a:xfrm>
            <a:off x="4499992" y="2528144"/>
            <a:ext cx="216024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2" name="Down Arrow 31"/>
          <p:cNvSpPr/>
          <p:nvPr/>
        </p:nvSpPr>
        <p:spPr bwMode="auto">
          <a:xfrm>
            <a:off x="6247248" y="2528144"/>
            <a:ext cx="216024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3" name="Down Arrow 32"/>
          <p:cNvSpPr/>
          <p:nvPr/>
        </p:nvSpPr>
        <p:spPr bwMode="auto">
          <a:xfrm>
            <a:off x="8100392" y="2528144"/>
            <a:ext cx="216024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4" name="Down Arrow 33"/>
          <p:cNvSpPr/>
          <p:nvPr/>
        </p:nvSpPr>
        <p:spPr bwMode="auto">
          <a:xfrm>
            <a:off x="2760272" y="5046380"/>
            <a:ext cx="216024" cy="288032"/>
          </a:xfrm>
          <a:prstGeom prst="downArrow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5" name="Down Arrow 34"/>
          <p:cNvSpPr/>
          <p:nvPr/>
        </p:nvSpPr>
        <p:spPr bwMode="auto">
          <a:xfrm>
            <a:off x="4499992" y="5046380"/>
            <a:ext cx="216024" cy="288032"/>
          </a:xfrm>
          <a:prstGeom prst="downArrow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6" name="Down Arrow 35"/>
          <p:cNvSpPr/>
          <p:nvPr/>
        </p:nvSpPr>
        <p:spPr bwMode="auto">
          <a:xfrm>
            <a:off x="8100392" y="5046380"/>
            <a:ext cx="216024" cy="288032"/>
          </a:xfrm>
          <a:prstGeom prst="downArrow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7" name="Down Arrow 36"/>
          <p:cNvSpPr/>
          <p:nvPr/>
        </p:nvSpPr>
        <p:spPr bwMode="auto">
          <a:xfrm>
            <a:off x="6247248" y="5046380"/>
            <a:ext cx="216024" cy="288032"/>
          </a:xfrm>
          <a:prstGeom prst="downArrow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8" name="Down Arrow 37"/>
          <p:cNvSpPr/>
          <p:nvPr/>
        </p:nvSpPr>
        <p:spPr bwMode="auto">
          <a:xfrm>
            <a:off x="2767580" y="3789040"/>
            <a:ext cx="216024" cy="288032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39" name="Down Arrow 38"/>
          <p:cNvSpPr/>
          <p:nvPr/>
        </p:nvSpPr>
        <p:spPr bwMode="auto">
          <a:xfrm>
            <a:off x="4499992" y="3790280"/>
            <a:ext cx="216024" cy="288032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40" name="Down Arrow 39"/>
          <p:cNvSpPr/>
          <p:nvPr/>
        </p:nvSpPr>
        <p:spPr bwMode="auto">
          <a:xfrm>
            <a:off x="6247248" y="3791520"/>
            <a:ext cx="216024" cy="288032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41" name="Down Arrow 40"/>
          <p:cNvSpPr/>
          <p:nvPr/>
        </p:nvSpPr>
        <p:spPr bwMode="auto">
          <a:xfrm>
            <a:off x="8100392" y="3787576"/>
            <a:ext cx="216024" cy="288032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>
              <a:solidFill>
                <a:prstClr val="black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907704" y="2276872"/>
            <a:ext cx="1872208" cy="305754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2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Legislative hierarchy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7632849" cy="4536504"/>
          </a:xfrm>
        </p:spPr>
        <p:txBody>
          <a:bodyPr/>
          <a:lstStyle/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457200"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lvl="1" algn="r"/>
            <a:endParaRPr lang="en-AU" sz="1000" dirty="0" smtClean="0"/>
          </a:p>
          <a:p>
            <a:pPr lvl="1" algn="r"/>
            <a:endParaRPr lang="en-AU" sz="1000" dirty="0"/>
          </a:p>
          <a:p>
            <a:pPr lvl="1" algn="r"/>
            <a:endParaRPr lang="en-AU" sz="1000" dirty="0" smtClean="0"/>
          </a:p>
          <a:p>
            <a:pPr lvl="1" algn="r"/>
            <a:r>
              <a:rPr lang="en-AU" sz="1000" dirty="0" smtClean="0"/>
              <a:t>IMAGE: https</a:t>
            </a:r>
            <a:r>
              <a:rPr lang="en-AU" sz="1000" dirty="0"/>
              <a:t>://</a:t>
            </a:r>
            <a:r>
              <a:rPr lang="en-AU" sz="1000" dirty="0" smtClean="0"/>
              <a:t>www.google.com.au/Resource-Safety-Law-Reform-in-WA.</a:t>
            </a:r>
            <a:endParaRPr lang="en-AU" sz="1000" dirty="0"/>
          </a:p>
        </p:txBody>
      </p:sp>
      <p:pic>
        <p:nvPicPr>
          <p:cNvPr id="1027" name="Picture 3" descr="\\internal.dom\corp\UserData\Kalgoorlie\HomeDrive\MIRSDGC\Desktop\Legal_Framewor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1137692"/>
            <a:ext cx="6298072" cy="44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1658" y="116632"/>
            <a:ext cx="7772400" cy="1143000"/>
          </a:xfrm>
        </p:spPr>
        <p:txBody>
          <a:bodyPr/>
          <a:lstStyle/>
          <a:p>
            <a:pPr eaLnBrk="1" hangingPunct="1"/>
            <a:r>
              <a:rPr lang="en-AU" altLang="en-US" dirty="0"/>
              <a:t>Mines Safety and Inspection Act 1994 and</a:t>
            </a:r>
            <a:br>
              <a:rPr lang="en-AU" altLang="en-US" dirty="0"/>
            </a:br>
            <a:r>
              <a:rPr lang="en-AU" altLang="en-US" dirty="0"/>
              <a:t>Mines Safety and Inspection Regulations 1995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1772816"/>
            <a:ext cx="7772400" cy="4135760"/>
          </a:xfrm>
        </p:spPr>
        <p:txBody>
          <a:bodyPr/>
          <a:lstStyle/>
          <a:p>
            <a:pPr marL="800100" lvl="1"/>
            <a:endParaRPr lang="en-AU" dirty="0" smtClean="0"/>
          </a:p>
          <a:p>
            <a:pPr marL="800100" lvl="1">
              <a:spcAft>
                <a:spcPts val="1200"/>
              </a:spcAft>
            </a:pPr>
            <a:r>
              <a:rPr lang="en-AU" dirty="0" smtClean="0"/>
              <a:t>Duty </a:t>
            </a:r>
            <a:r>
              <a:rPr lang="en-AU" dirty="0"/>
              <a:t>of care</a:t>
            </a:r>
          </a:p>
          <a:p>
            <a:pPr marL="800100" lvl="1">
              <a:spcAft>
                <a:spcPts val="1200"/>
              </a:spcAft>
            </a:pPr>
            <a:r>
              <a:rPr lang="en-AU" dirty="0"/>
              <a:t>Risk management</a:t>
            </a:r>
          </a:p>
          <a:p>
            <a:pPr marL="800100" lvl="1">
              <a:spcAft>
                <a:spcPts val="1200"/>
              </a:spcAft>
            </a:pPr>
            <a:r>
              <a:rPr lang="en-AU" dirty="0"/>
              <a:t>Concept of “reasonably practicable”</a:t>
            </a:r>
          </a:p>
          <a:p>
            <a:endParaRPr lang="en-AU" dirty="0"/>
          </a:p>
        </p:txBody>
      </p:sp>
      <p:grpSp>
        <p:nvGrpSpPr>
          <p:cNvPr id="6" name="Group 5"/>
          <p:cNvGrpSpPr/>
          <p:nvPr/>
        </p:nvGrpSpPr>
        <p:grpSpPr>
          <a:xfrm>
            <a:off x="767293" y="1340768"/>
            <a:ext cx="5494210" cy="411680"/>
            <a:chOff x="392443" y="1373360"/>
            <a:chExt cx="5494210" cy="411680"/>
          </a:xfrm>
        </p:grpSpPr>
        <p:sp>
          <p:nvSpPr>
            <p:cNvPr id="7" name="Rounded Rectangle 6"/>
            <p:cNvSpPr/>
            <p:nvPr/>
          </p:nvSpPr>
          <p:spPr>
            <a:xfrm>
              <a:off x="392443" y="1373360"/>
              <a:ext cx="5494210" cy="411680"/>
            </a:xfrm>
            <a:prstGeom prst="roundRect">
              <a:avLst/>
            </a:prstGeom>
            <a:solidFill>
              <a:srgbClr val="CF5E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412540" y="1393457"/>
              <a:ext cx="5454016" cy="3714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668" tIns="0" rIns="20766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2400" kern="1200" dirty="0" smtClean="0"/>
                <a:t>Legislation</a:t>
              </a:r>
              <a:endParaRPr lang="en-AU" sz="2400" kern="12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1658" y="116632"/>
            <a:ext cx="7772400" cy="1143000"/>
          </a:xfrm>
        </p:spPr>
        <p:txBody>
          <a:bodyPr/>
          <a:lstStyle/>
          <a:p>
            <a:pPr eaLnBrk="1" hangingPunct="1"/>
            <a:r>
              <a:rPr lang="en-AU" altLang="en-US" dirty="0"/>
              <a:t>Mines Safety and Inspection Act </a:t>
            </a:r>
            <a:r>
              <a:rPr lang="en-AU" altLang="en-US" dirty="0" smtClean="0"/>
              <a:t>1994 and</a:t>
            </a:r>
            <a:br>
              <a:rPr lang="en-AU" altLang="en-US" dirty="0" smtClean="0"/>
            </a:br>
            <a:r>
              <a:rPr lang="en-AU" altLang="en-US" dirty="0" smtClean="0"/>
              <a:t>Mines </a:t>
            </a:r>
            <a:r>
              <a:rPr lang="en-AU" altLang="en-US" dirty="0"/>
              <a:t>Safety and Inspection Regulations </a:t>
            </a:r>
            <a:r>
              <a:rPr lang="en-AU" altLang="en-US" dirty="0" smtClean="0"/>
              <a:t>1995</a:t>
            </a:r>
            <a:endParaRPr lang="en-US" alt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7293" y="1340768"/>
            <a:ext cx="5494210" cy="411680"/>
            <a:chOff x="392443" y="1373360"/>
            <a:chExt cx="5494210" cy="411680"/>
          </a:xfrm>
        </p:grpSpPr>
        <p:sp>
          <p:nvSpPr>
            <p:cNvPr id="7" name="Rounded Rectangle 6"/>
            <p:cNvSpPr/>
            <p:nvPr/>
          </p:nvSpPr>
          <p:spPr>
            <a:xfrm>
              <a:off x="392443" y="1373360"/>
              <a:ext cx="5494210" cy="411680"/>
            </a:xfrm>
            <a:prstGeom prst="roundRect">
              <a:avLst/>
            </a:prstGeom>
            <a:solidFill>
              <a:srgbClr val="CF5E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412540" y="1393457"/>
              <a:ext cx="5454016" cy="3714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668" tIns="0" rIns="20766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2400" kern="1200" dirty="0" smtClean="0"/>
                <a:t>Application</a:t>
              </a:r>
              <a:endParaRPr lang="en-AU" sz="2400" kern="12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804553" y="1916832"/>
            <a:ext cx="7602647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OSH </a:t>
            </a:r>
            <a:r>
              <a:rPr lang="en-AU" sz="2000" dirty="0" smtClean="0"/>
              <a:t>in </a:t>
            </a:r>
            <a:r>
              <a:rPr lang="en-AU" sz="2000" dirty="0"/>
              <a:t>mining </a:t>
            </a:r>
            <a:r>
              <a:rPr lang="en-AU" sz="2000" dirty="0" smtClean="0"/>
              <a:t>operations:</a:t>
            </a:r>
          </a:p>
          <a:p>
            <a:pPr marL="800100" lvl="1" indent="-342900" algn="l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AU" sz="2000" dirty="0"/>
              <a:t>e</a:t>
            </a:r>
            <a:r>
              <a:rPr lang="en-AU" sz="2000" dirty="0" smtClean="0"/>
              <a:t>xploration</a:t>
            </a:r>
          </a:p>
          <a:p>
            <a:pPr marL="800100" lvl="1" indent="-342900" algn="l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AU" sz="2000" dirty="0" smtClean="0"/>
              <a:t>surface </a:t>
            </a:r>
            <a:r>
              <a:rPr lang="en-AU" sz="2000" dirty="0"/>
              <a:t>and underground </a:t>
            </a:r>
            <a:r>
              <a:rPr lang="en-AU" sz="2000" dirty="0" smtClean="0"/>
              <a:t>mines</a:t>
            </a:r>
          </a:p>
          <a:p>
            <a:pPr marL="800100" lvl="1" indent="-342900" algn="l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AU" sz="2000" dirty="0" smtClean="0"/>
              <a:t>certain port activities</a:t>
            </a:r>
          </a:p>
          <a:p>
            <a:pPr marL="800100" lvl="1" indent="-342900" algn="l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AU" sz="2000" dirty="0" smtClean="0"/>
              <a:t>mineral </a:t>
            </a:r>
            <a:r>
              <a:rPr lang="en-AU" sz="2000" dirty="0"/>
              <a:t>treatment </a:t>
            </a:r>
            <a:r>
              <a:rPr lang="en-AU" sz="2000" dirty="0" smtClean="0"/>
              <a:t>facilities</a:t>
            </a:r>
          </a:p>
          <a:p>
            <a:pPr marL="800100" lvl="1" indent="-342900" algn="l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AU" sz="2000" dirty="0" smtClean="0"/>
              <a:t>construction</a:t>
            </a:r>
          </a:p>
          <a:p>
            <a:pPr lvl="1" algn="l">
              <a:spcAft>
                <a:spcPts val="600"/>
              </a:spcAft>
            </a:pPr>
            <a:endParaRPr lang="en-AU" sz="2000" dirty="0"/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 smtClean="0"/>
              <a:t>Provides </a:t>
            </a:r>
            <a:r>
              <a:rPr lang="en-AU" sz="2000" dirty="0"/>
              <a:t>a relatively high level of prescription around </a:t>
            </a:r>
            <a:r>
              <a:rPr lang="en-AU" sz="2000" dirty="0" smtClean="0"/>
              <a:t>atmospheric contaminants and ventilation</a:t>
            </a:r>
          </a:p>
          <a:p>
            <a:pPr algn="l">
              <a:spcAft>
                <a:spcPts val="600"/>
              </a:spcAft>
            </a:pPr>
            <a:endParaRPr lang="en-AU" sz="1000" dirty="0" smtClean="0"/>
          </a:p>
          <a:p>
            <a:pPr algn="l">
              <a:spcAft>
                <a:spcPts val="600"/>
              </a:spcAft>
            </a:pPr>
            <a:r>
              <a:rPr lang="en-AU" sz="2000" dirty="0" smtClean="0">
                <a:solidFill>
                  <a:srgbClr val="CF5E31"/>
                </a:solidFill>
              </a:rPr>
              <a:t>MSIA and MSIR will </a:t>
            </a:r>
            <a:r>
              <a:rPr lang="en-AU" sz="2000" dirty="0">
                <a:solidFill>
                  <a:srgbClr val="CF5E31"/>
                </a:solidFill>
              </a:rPr>
              <a:t>continue to be the primary legislation </a:t>
            </a:r>
            <a:r>
              <a:rPr lang="en-AU" sz="2000" dirty="0" smtClean="0">
                <a:solidFill>
                  <a:srgbClr val="CF5E31"/>
                </a:solidFill>
              </a:rPr>
              <a:t>until harmonised </a:t>
            </a:r>
            <a:r>
              <a:rPr lang="en-AU" sz="2000" dirty="0">
                <a:solidFill>
                  <a:srgbClr val="CF5E31"/>
                </a:solidFill>
              </a:rPr>
              <a:t>legislation is </a:t>
            </a:r>
            <a:r>
              <a:rPr lang="en-AU" sz="2000" dirty="0" smtClean="0">
                <a:solidFill>
                  <a:srgbClr val="CF5E31"/>
                </a:solidFill>
              </a:rPr>
              <a:t>introduced</a:t>
            </a:r>
            <a:endParaRPr lang="en-AU" sz="2000" dirty="0">
              <a:solidFill>
                <a:srgbClr val="CF5E3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3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MSIR - Prescriptive ventilation regulations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352928" cy="1224136"/>
          </a:xfrm>
        </p:spPr>
        <p:txBody>
          <a:bodyPr/>
          <a:lstStyle/>
          <a:p>
            <a:pPr marL="0" indent="0">
              <a:buNone/>
            </a:pPr>
            <a:r>
              <a:rPr lang="en-AU" sz="1800" b="1" dirty="0"/>
              <a:t>Part 7 — Occupational health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  <a:cs typeface="+mn-cs"/>
              </a:rPr>
              <a:t>7.27   Risk </a:t>
            </a:r>
            <a:r>
              <a:rPr lang="en-AU" kern="1200" dirty="0">
                <a:latin typeface="Arial" charset="0"/>
                <a:cs typeface="+mn-cs"/>
              </a:rPr>
              <a:t>assessment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  <a:cs typeface="+mn-cs"/>
              </a:rPr>
              <a:t>7.28   Means </a:t>
            </a:r>
            <a:r>
              <a:rPr lang="en-AU" kern="1200" dirty="0">
                <a:latin typeface="Arial" charset="0"/>
                <a:cs typeface="+mn-cs"/>
              </a:rPr>
              <a:t>of reducing risk of exposure to hazardous substances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  <a:cs typeface="+mn-cs"/>
              </a:rPr>
              <a:t>7.29   Workplace </a:t>
            </a:r>
            <a:r>
              <a:rPr lang="en-AU" kern="1200" dirty="0">
                <a:latin typeface="Arial" charset="0"/>
                <a:cs typeface="+mn-cs"/>
              </a:rPr>
              <a:t>atmospheric contaminant monitoring to be </a:t>
            </a:r>
            <a:r>
              <a:rPr lang="en-AU" kern="1200" dirty="0" smtClean="0">
                <a:latin typeface="Arial" charset="0"/>
                <a:cs typeface="+mn-cs"/>
              </a:rPr>
              <a:t>provided</a:t>
            </a:r>
          </a:p>
          <a:p>
            <a:pPr marL="628650" lvl="2" indent="0">
              <a:spcBef>
                <a:spcPct val="0"/>
              </a:spcBef>
              <a:buNone/>
            </a:pPr>
            <a:endParaRPr lang="en-AU" sz="1200" kern="1200" dirty="0">
              <a:latin typeface="Arial" charset="0"/>
              <a:cs typeface="+mn-cs"/>
            </a:endParaRPr>
          </a:p>
          <a:p>
            <a:pPr marL="0" indent="0">
              <a:buNone/>
            </a:pPr>
            <a:r>
              <a:rPr lang="en-AU" sz="1800" b="1" dirty="0"/>
              <a:t>Part </a:t>
            </a:r>
            <a:r>
              <a:rPr lang="en-AU" sz="1800" b="1" dirty="0" smtClean="0"/>
              <a:t>9</a:t>
            </a:r>
            <a:r>
              <a:rPr lang="en-AU" sz="1800" b="1" dirty="0"/>
              <a:t> — </a:t>
            </a:r>
            <a:r>
              <a:rPr lang="en-AU" sz="1800" b="1" dirty="0" smtClean="0"/>
              <a:t>Ventilation and control of dust and atmospheric contaminants</a:t>
            </a:r>
            <a:endParaRPr lang="en-AU" sz="1800" b="1" dirty="0"/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9.3     Ventilation officer to be appointed</a:t>
            </a:r>
            <a:endParaRPr lang="en-AU" kern="1200" dirty="0">
              <a:latin typeface="Arial" charset="0"/>
            </a:endParaRP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9.4     Qualifications of ventilation officer</a:t>
            </a:r>
            <a:endParaRPr lang="en-AU" kern="1200" dirty="0">
              <a:latin typeface="Arial" charset="0"/>
            </a:endParaRP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9.5     Duties of ventilation officer – underground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9.6     Duties of ventilation officer – surface mining operations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9.7     Ventilation log book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9.8     Ventilation system defects to be rectified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9.11   Exposure standards	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9.12   Control of atmospheric contaminants</a:t>
            </a:r>
            <a:endParaRPr lang="en-AU" kern="1200" dirty="0">
              <a:latin typeface="Arial" charset="0"/>
            </a:endParaRPr>
          </a:p>
          <a:p>
            <a:pPr marL="0" indent="0">
              <a:buNone/>
            </a:pPr>
            <a:endParaRPr lang="en-AU" sz="1800" b="1" dirty="0" smtClean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0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MSIR - Prescriptive ventilation regulations </a:t>
            </a:r>
            <a:r>
              <a:rPr lang="en-AU" sz="1800" dirty="0" smtClean="0"/>
              <a:t>(</a:t>
            </a:r>
            <a:r>
              <a:rPr lang="en-AU" sz="1800" dirty="0" err="1" smtClean="0"/>
              <a:t>con’t</a:t>
            </a:r>
            <a:r>
              <a:rPr lang="en-AU" sz="1800" dirty="0" smtClean="0"/>
              <a:t>)</a:t>
            </a:r>
            <a:endParaRPr lang="en-AU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928992" cy="1224136"/>
          </a:xfrm>
        </p:spPr>
        <p:txBody>
          <a:bodyPr/>
          <a:lstStyle/>
          <a:p>
            <a:pPr marL="0" indent="0">
              <a:buNone/>
            </a:pPr>
            <a:r>
              <a:rPr lang="en-AU" sz="1800" b="1" dirty="0" smtClean="0"/>
              <a:t>Part</a:t>
            </a:r>
            <a:r>
              <a:rPr lang="en-AU" sz="1800" b="1" dirty="0"/>
              <a:t> </a:t>
            </a:r>
            <a:r>
              <a:rPr lang="en-AU" sz="1800" b="1" dirty="0" smtClean="0"/>
              <a:t>9</a:t>
            </a:r>
            <a:r>
              <a:rPr lang="en-AU" sz="1800" b="1" dirty="0"/>
              <a:t> — </a:t>
            </a:r>
            <a:r>
              <a:rPr lang="en-AU" sz="1800" b="1" dirty="0" smtClean="0"/>
              <a:t>Ventilation and control of dust and atmospheric contaminants (</a:t>
            </a:r>
            <a:r>
              <a:rPr lang="en-AU" sz="1800" b="1" dirty="0" err="1" smtClean="0"/>
              <a:t>con’t</a:t>
            </a:r>
            <a:r>
              <a:rPr lang="en-AU" sz="1800" b="1" dirty="0" smtClean="0"/>
              <a:t>)</a:t>
            </a:r>
            <a:endParaRPr lang="en-AU" sz="1800" b="1" dirty="0"/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9.13     Sampling of atmospheric contaminants</a:t>
            </a:r>
            <a:endParaRPr lang="en-AU" kern="1200" dirty="0">
              <a:latin typeface="Arial" charset="0"/>
            </a:endParaRP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9.14     Air in underground workplaces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9.15     Air temperature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9.16     Air sources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9.20     Ventilating fans and equipment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9.28     Ventilation plans for underground mines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9.29     Monitoring of toxic, </a:t>
            </a:r>
            <a:r>
              <a:rPr lang="en-AU" kern="1200" dirty="0" err="1" smtClean="0">
                <a:latin typeface="Arial" charset="0"/>
              </a:rPr>
              <a:t>asphyxiant</a:t>
            </a:r>
            <a:r>
              <a:rPr lang="en-AU" kern="1200" dirty="0" smtClean="0">
                <a:latin typeface="Arial" charset="0"/>
              </a:rPr>
              <a:t> and explosive gases</a:t>
            </a:r>
          </a:p>
          <a:p>
            <a:pPr marL="0" indent="0">
              <a:buNone/>
            </a:pPr>
            <a:endParaRPr lang="en-AU" sz="1800" b="1" dirty="0" smtClean="0"/>
          </a:p>
          <a:p>
            <a:pPr marL="0" indent="0">
              <a:buNone/>
            </a:pPr>
            <a:r>
              <a:rPr lang="en-AU" sz="1800" b="1" dirty="0" smtClean="0"/>
              <a:t>Part</a:t>
            </a:r>
            <a:r>
              <a:rPr lang="en-AU" sz="1800" b="1" dirty="0"/>
              <a:t> </a:t>
            </a:r>
            <a:r>
              <a:rPr lang="en-AU" sz="1800" b="1" dirty="0" smtClean="0"/>
              <a:t>10</a:t>
            </a:r>
            <a:r>
              <a:rPr lang="en-AU" sz="1800" b="1" dirty="0"/>
              <a:t> — </a:t>
            </a:r>
            <a:r>
              <a:rPr lang="en-AU" sz="1800" b="1" dirty="0" smtClean="0"/>
              <a:t>Specific requirements for underground mines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10.12     Workers to be withdrawn if danger exists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10.29     Sulphide dust ignitions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10.51     Specifications and testing of diesel units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10.52     Ventilating air requirements for diesel unit operation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10.53     Exhaust treatment devices</a:t>
            </a:r>
          </a:p>
          <a:p>
            <a:pPr marL="628650" lvl="2" indent="0">
              <a:spcBef>
                <a:spcPct val="0"/>
              </a:spcBef>
              <a:buNone/>
            </a:pPr>
            <a:r>
              <a:rPr lang="en-AU" kern="1200" dirty="0" smtClean="0">
                <a:latin typeface="Arial" charset="0"/>
              </a:rPr>
              <a:t>10.54     Undiluted exhaust gas sampling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3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Publications – Codes of practice and guidelines</a:t>
            </a:r>
            <a:endParaRPr lang="en-AU" dirty="0"/>
          </a:p>
        </p:txBody>
      </p:sp>
      <p:pic>
        <p:nvPicPr>
          <p:cNvPr id="6" name="Picture 5" descr="COPworkinghours_risk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678" y="3281281"/>
            <a:ext cx="2786050" cy="206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 smtClean="0"/>
              <a:t>Mining </a:t>
            </a:r>
            <a:r>
              <a:rPr lang="en-AU" sz="2000" dirty="0"/>
              <a:t>– endorsed by Mining Industry Advisory Committee (MIAC)</a:t>
            </a:r>
          </a:p>
          <a:p>
            <a:r>
              <a:rPr lang="en-AU" sz="2000" dirty="0"/>
              <a:t>Approved and gazetted by the Minister for Mines and </a:t>
            </a:r>
            <a:r>
              <a:rPr lang="en-AU" sz="2000" dirty="0" smtClean="0"/>
              <a:t>Petroleum</a:t>
            </a:r>
          </a:p>
          <a:p>
            <a:r>
              <a:rPr lang="en-AU" sz="2000" dirty="0" smtClean="0"/>
              <a:t>Mining – endorsed by MIAC</a:t>
            </a:r>
            <a:endParaRPr lang="en-AU" sz="2000" dirty="0"/>
          </a:p>
          <a:p>
            <a:endParaRPr lang="en-A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60112">
            <a:off x="776155" y="3260145"/>
            <a:ext cx="1913756" cy="2712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20000">
            <a:off x="6420050" y="3281281"/>
            <a:ext cx="1926817" cy="2740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6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Publications – Safety alerts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456" y="1484784"/>
            <a:ext cx="8156575" cy="1752600"/>
          </a:xfrm>
        </p:spPr>
        <p:txBody>
          <a:bodyPr/>
          <a:lstStyle/>
          <a:p>
            <a:endParaRPr lang="en-AU" sz="2200" b="1" dirty="0" smtClean="0"/>
          </a:p>
          <a:p>
            <a:r>
              <a:rPr lang="en-AU" sz="2200" b="1" dirty="0" smtClean="0"/>
              <a:t>Safety Bulletin </a:t>
            </a:r>
            <a:r>
              <a:rPr lang="en-AU" sz="2200" dirty="0" smtClean="0"/>
              <a:t>– covers cluster of similar incidents or industry-wide problem or developing issue</a:t>
            </a:r>
          </a:p>
          <a:p>
            <a:r>
              <a:rPr lang="en-AU" sz="2200" b="1" dirty="0" smtClean="0"/>
              <a:t>Significant Incident Report </a:t>
            </a:r>
            <a:r>
              <a:rPr lang="en-AU" sz="2200" dirty="0" smtClean="0"/>
              <a:t>– issued for specific incidents with serious or potentially serious consequences</a:t>
            </a:r>
          </a:p>
        </p:txBody>
      </p:sp>
      <p:pic>
        <p:nvPicPr>
          <p:cNvPr id="5" name="Picture 4" descr="000321.Su.HO_Page_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30215">
            <a:off x="775599" y="3608095"/>
            <a:ext cx="1909230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000321.Su.HO_Page_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3418966"/>
            <a:ext cx="1909229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000293V03.su.ho_Page_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0000">
            <a:off x="3779062" y="3609900"/>
            <a:ext cx="1909988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000293V03.su.ho_Page_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116" y="3418966"/>
            <a:ext cx="1909231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000008.alan.gooch_Page_2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0000">
            <a:off x="6727615" y="3681338"/>
            <a:ext cx="1909987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000008.alan.gooch_Page_1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107" y="3418966"/>
            <a:ext cx="1909231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ounded Rectangle 4"/>
          <p:cNvSpPr/>
          <p:nvPr/>
        </p:nvSpPr>
        <p:spPr>
          <a:xfrm>
            <a:off x="787390" y="1360865"/>
            <a:ext cx="5454016" cy="3714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7668" tIns="0" rIns="207668" bIns="0" numCol="1" spcCol="1270" anchor="ctr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AU" sz="2400" kern="1200" dirty="0" smtClean="0"/>
              <a:t>Application</a:t>
            </a:r>
            <a:endParaRPr lang="en-AU" sz="2400" kern="1200" dirty="0"/>
          </a:p>
        </p:txBody>
      </p:sp>
      <p:sp>
        <p:nvSpPr>
          <p:cNvPr id="12" name="Rounded Rectangle 4"/>
          <p:cNvSpPr/>
          <p:nvPr/>
        </p:nvSpPr>
        <p:spPr>
          <a:xfrm>
            <a:off x="939790" y="1513265"/>
            <a:ext cx="5454016" cy="3714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7668" tIns="0" rIns="207668" bIns="0" numCol="1" spcCol="1270" anchor="ctr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AU" sz="2400" kern="1200" dirty="0" smtClean="0"/>
              <a:t>Application</a:t>
            </a:r>
            <a:endParaRPr lang="en-AU" sz="2400" kern="12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767293" y="1340768"/>
            <a:ext cx="5494210" cy="411680"/>
            <a:chOff x="392443" y="1373360"/>
            <a:chExt cx="5494210" cy="411680"/>
          </a:xfrm>
        </p:grpSpPr>
        <p:sp>
          <p:nvSpPr>
            <p:cNvPr id="14" name="Rounded Rectangle 13"/>
            <p:cNvSpPr/>
            <p:nvPr/>
          </p:nvSpPr>
          <p:spPr>
            <a:xfrm>
              <a:off x="392443" y="1373360"/>
              <a:ext cx="5494210" cy="411680"/>
            </a:xfrm>
            <a:prstGeom prst="roundRect">
              <a:avLst/>
            </a:prstGeom>
            <a:solidFill>
              <a:srgbClr val="CF5E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412540" y="1393457"/>
              <a:ext cx="5454016" cy="3714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668" tIns="0" rIns="20766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2400" dirty="0" smtClean="0"/>
                <a:t>Share lessons learnt</a:t>
              </a:r>
              <a:endParaRPr lang="en-AU" sz="2400" kern="1200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Legislation and guidance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7632849" cy="4536504"/>
          </a:xfrm>
        </p:spPr>
        <p:txBody>
          <a:bodyPr/>
          <a:lstStyle/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457200"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800" kern="1200" dirty="0">
                <a:latin typeface="Arial" charset="0"/>
                <a:cs typeface="+mn-cs"/>
              </a:rPr>
              <a:t>MSIR applies exposure standards as </a:t>
            </a:r>
            <a:r>
              <a:rPr lang="en-AU" sz="1800" kern="1200" dirty="0" smtClean="0">
                <a:latin typeface="Arial" charset="0"/>
                <a:cs typeface="+mn-cs"/>
              </a:rPr>
              <a:t/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defined </a:t>
            </a:r>
            <a:r>
              <a:rPr lang="en-AU" sz="1800" kern="1200" dirty="0">
                <a:latin typeface="Arial" charset="0"/>
                <a:cs typeface="+mn-cs"/>
              </a:rPr>
              <a:t>by “Adopted National Exposure </a:t>
            </a:r>
            <a:r>
              <a:rPr lang="en-AU" sz="1800" kern="1200" dirty="0" smtClean="0">
                <a:latin typeface="Arial" charset="0"/>
                <a:cs typeface="+mn-cs"/>
              </a:rPr>
              <a:t/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Standards </a:t>
            </a:r>
            <a:r>
              <a:rPr lang="en-AU" sz="1800" kern="1200" dirty="0">
                <a:latin typeface="Arial" charset="0"/>
                <a:cs typeface="+mn-cs"/>
              </a:rPr>
              <a:t>for </a:t>
            </a:r>
            <a:r>
              <a:rPr lang="en-AU" sz="1800" kern="1200" dirty="0" smtClean="0">
                <a:latin typeface="Arial" charset="0"/>
                <a:cs typeface="+mn-cs"/>
              </a:rPr>
              <a:t>Atmospheric </a:t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Contaminants </a:t>
            </a:r>
            <a:r>
              <a:rPr lang="en-AU" sz="1800" kern="1200" dirty="0">
                <a:latin typeface="Arial" charset="0"/>
                <a:cs typeface="+mn-cs"/>
              </a:rPr>
              <a:t>in the Occupational </a:t>
            </a:r>
            <a:r>
              <a:rPr lang="en-AU" sz="1800" kern="1200" dirty="0" smtClean="0">
                <a:latin typeface="Arial" charset="0"/>
                <a:cs typeface="+mn-cs"/>
              </a:rPr>
              <a:t/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Environment</a:t>
            </a:r>
            <a:r>
              <a:rPr lang="en-AU" sz="1800" kern="1200" dirty="0">
                <a:latin typeface="Arial" charset="0"/>
                <a:cs typeface="+mn-cs"/>
              </a:rPr>
              <a:t>” </a:t>
            </a:r>
            <a:r>
              <a:rPr lang="en-AU" sz="1800" kern="1200" dirty="0" smtClean="0">
                <a:latin typeface="Arial" charset="0"/>
                <a:cs typeface="+mn-cs"/>
              </a:rPr>
              <a:t>[NOHSC:1003 (1995)]</a:t>
            </a:r>
          </a:p>
          <a:p>
            <a:pPr marL="342900" lvl="1" indent="-171450">
              <a:spcBef>
                <a:spcPct val="0"/>
              </a:spcBef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457200"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800" kern="1200" dirty="0" smtClean="0">
                <a:latin typeface="Arial" charset="0"/>
                <a:cs typeface="+mn-cs"/>
              </a:rPr>
              <a:t>Numerous </a:t>
            </a:r>
            <a:r>
              <a:rPr lang="en-AU" sz="1800" kern="1200" dirty="0">
                <a:latin typeface="Arial" charset="0"/>
                <a:cs typeface="+mn-cs"/>
              </a:rPr>
              <a:t>references </a:t>
            </a:r>
            <a:r>
              <a:rPr lang="en-AU" sz="1800" kern="1200" dirty="0" smtClean="0">
                <a:latin typeface="Arial" charset="0"/>
                <a:cs typeface="+mn-cs"/>
              </a:rPr>
              <a:t>currently exist </a:t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in </a:t>
            </a:r>
            <a:r>
              <a:rPr lang="en-AU" sz="1800" kern="1200" dirty="0">
                <a:latin typeface="Arial" charset="0"/>
                <a:cs typeface="+mn-cs"/>
              </a:rPr>
              <a:t>MSIR to Australian Standards </a:t>
            </a:r>
            <a:r>
              <a:rPr lang="en-AU" sz="1800" kern="1200" dirty="0" smtClean="0">
                <a:latin typeface="Arial" charset="0"/>
                <a:cs typeface="+mn-cs"/>
              </a:rPr>
              <a:t/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(</a:t>
            </a:r>
            <a:r>
              <a:rPr lang="en-AU" sz="1800" kern="1200" dirty="0">
                <a:latin typeface="Arial" charset="0"/>
                <a:cs typeface="+mn-cs"/>
              </a:rPr>
              <a:t>e.g. AS </a:t>
            </a:r>
            <a:r>
              <a:rPr lang="en-AU" sz="1800" kern="1200" dirty="0" smtClean="0">
                <a:latin typeface="Arial" charset="0"/>
                <a:cs typeface="+mn-cs"/>
              </a:rPr>
              <a:t>3640 &amp; AS 2985 Workplace </a:t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atmospheres </a:t>
            </a:r>
            <a:r>
              <a:rPr lang="en-AU" sz="1800" kern="1200" dirty="0">
                <a:latin typeface="Arial" charset="0"/>
                <a:cs typeface="+mn-cs"/>
              </a:rPr>
              <a:t>- Method for sampling </a:t>
            </a:r>
            <a:r>
              <a:rPr lang="en-AU" sz="1800" kern="1200" dirty="0" smtClean="0">
                <a:latin typeface="Arial" charset="0"/>
                <a:cs typeface="+mn-cs"/>
              </a:rPr>
              <a:t/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and </a:t>
            </a:r>
            <a:r>
              <a:rPr lang="en-AU" sz="1800" kern="1200" dirty="0">
                <a:latin typeface="Arial" charset="0"/>
                <a:cs typeface="+mn-cs"/>
              </a:rPr>
              <a:t>gravimetric determination of </a:t>
            </a:r>
            <a:r>
              <a:rPr lang="en-AU" sz="1800" kern="1200" dirty="0" smtClean="0">
                <a:latin typeface="Arial" charset="0"/>
                <a:cs typeface="+mn-cs"/>
              </a:rPr>
              <a:t>inhalable / </a:t>
            </a:r>
            <a:br>
              <a:rPr lang="en-AU" sz="1800" kern="1200" dirty="0" smtClean="0">
                <a:latin typeface="Arial" charset="0"/>
                <a:cs typeface="+mn-cs"/>
              </a:rPr>
            </a:br>
            <a:r>
              <a:rPr lang="en-AU" sz="1800" kern="1200" dirty="0" smtClean="0">
                <a:latin typeface="Arial" charset="0"/>
                <a:cs typeface="+mn-cs"/>
              </a:rPr>
              <a:t>respirable dust)</a:t>
            </a:r>
          </a:p>
          <a:p>
            <a:pPr marL="457200"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marL="457200"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800" kern="1200" dirty="0">
                <a:latin typeface="Arial" charset="0"/>
              </a:rPr>
              <a:t>Safety bulletins, significant incident reports</a:t>
            </a: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 smtClean="0">
              <a:latin typeface="Arial" charset="0"/>
              <a:cs typeface="+mn-cs"/>
            </a:endParaRPr>
          </a:p>
          <a:p>
            <a:pPr marL="171450" lvl="1" indent="0">
              <a:spcBef>
                <a:spcPct val="0"/>
              </a:spcBef>
              <a:buNone/>
              <a:defRPr/>
            </a:pPr>
            <a:endParaRPr lang="en-AU" sz="1800" kern="1200" dirty="0">
              <a:latin typeface="Arial" charset="0"/>
              <a:cs typeface="+mn-cs"/>
            </a:endParaRPr>
          </a:p>
          <a:p>
            <a:pPr lvl="1" algn="r"/>
            <a:r>
              <a:rPr lang="en-AU" sz="1000" dirty="0" smtClean="0"/>
              <a:t>IMAGE: https</a:t>
            </a:r>
            <a:r>
              <a:rPr lang="en-AU" sz="1000" dirty="0"/>
              <a:t>://</a:t>
            </a:r>
            <a:r>
              <a:rPr lang="en-AU" sz="1000" dirty="0" smtClean="0"/>
              <a:t>www.google.com.au/Resource-Safety-Law-Reform-in-WA.</a:t>
            </a:r>
            <a:endParaRPr lang="en-AU" sz="1000" dirty="0"/>
          </a:p>
        </p:txBody>
      </p:sp>
      <p:pic>
        <p:nvPicPr>
          <p:cNvPr id="1027" name="Picture 3" descr="\\internal.dom\corp\UserData\Kalgoorlie\HomeDrive\MIRSDGC\Desktop\Legal_Framewor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430775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4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Common ventilation deficiencies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84576"/>
          </a:xfrm>
        </p:spPr>
        <p:txBody>
          <a:bodyPr/>
          <a:lstStyle/>
          <a:p>
            <a:pPr marL="0" indent="0">
              <a:buNone/>
            </a:pPr>
            <a:r>
              <a:rPr lang="en-AU" sz="2000" b="1" dirty="0" smtClean="0"/>
              <a:t>Underground</a:t>
            </a:r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Competency of vent officers</a:t>
            </a:r>
          </a:p>
          <a:p>
            <a:pPr marL="971550" lvl="1" indent="-457200">
              <a:spcAft>
                <a:spcPts val="600"/>
              </a:spcAft>
            </a:pPr>
            <a:r>
              <a:rPr lang="en-AU" sz="2000" dirty="0" smtClean="0"/>
              <a:t>Including health &amp; hygiene</a:t>
            </a:r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Lack of </a:t>
            </a:r>
            <a:r>
              <a:rPr lang="en-AU" sz="2000" dirty="0"/>
              <a:t> data </a:t>
            </a:r>
            <a:r>
              <a:rPr lang="en-AU" sz="2000" dirty="0" smtClean="0"/>
              <a:t>recorded in vent log books</a:t>
            </a:r>
          </a:p>
          <a:p>
            <a:pPr marL="971550" lvl="1" indent="-457200">
              <a:spcAft>
                <a:spcPts val="600"/>
              </a:spcAft>
            </a:pPr>
            <a:r>
              <a:rPr lang="en-AU" sz="2000" dirty="0" smtClean="0"/>
              <a:t>Primary, secondary, vent modifications</a:t>
            </a:r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Multiple branching and lack of choking</a:t>
            </a:r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Long runs of primary/secondary vent</a:t>
            </a:r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Inadequate airflow in high temp/humidity</a:t>
            </a:r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Atmospheric contaminants (DP,CO,CO</a:t>
            </a:r>
            <a:r>
              <a:rPr lang="en-AU" sz="2000" baseline="-25000" dirty="0" smtClean="0"/>
              <a:t>2</a:t>
            </a:r>
            <a:r>
              <a:rPr lang="en-AU" sz="2000" dirty="0" smtClean="0"/>
              <a:t>,NOX,SO</a:t>
            </a:r>
            <a:r>
              <a:rPr lang="en-AU" sz="2000" baseline="-25000" dirty="0" smtClean="0"/>
              <a:t>2</a:t>
            </a:r>
            <a:r>
              <a:rPr lang="en-AU" sz="2000" dirty="0" smtClean="0"/>
              <a:t>,CH</a:t>
            </a:r>
            <a:r>
              <a:rPr lang="en-AU" sz="2000" baseline="-25000" dirty="0" smtClean="0"/>
              <a:t>4,</a:t>
            </a:r>
            <a:r>
              <a:rPr lang="en-AU" sz="2000" dirty="0" smtClean="0"/>
              <a:t>H</a:t>
            </a:r>
            <a:r>
              <a:rPr lang="en-AU" sz="2000" baseline="-25000" dirty="0" smtClean="0"/>
              <a:t>2</a:t>
            </a:r>
            <a:r>
              <a:rPr lang="en-AU" sz="2000" dirty="0" smtClean="0"/>
              <a:t>S)</a:t>
            </a:r>
            <a:endParaRPr lang="en-AU" sz="2000" baseline="-25000" dirty="0" smtClean="0"/>
          </a:p>
          <a:p>
            <a:pPr marL="400050">
              <a:spcAft>
                <a:spcPts val="600"/>
              </a:spcAft>
            </a:pPr>
            <a:r>
              <a:rPr lang="en-AU" sz="2000" dirty="0" smtClean="0"/>
              <a:t>Lack of gas monitoring</a:t>
            </a:r>
            <a:endParaRPr lang="en-AU" dirty="0"/>
          </a:p>
        </p:txBody>
      </p:sp>
      <p:pic>
        <p:nvPicPr>
          <p:cNvPr id="3075" name="Picture 3" descr="\\internal.dom\Corp\UserData\Kalgoorlie\HomeDrive\MIRSDGC\My Documents\Photographs\2014\14-10-17 Hornet Pagasus - Northern Star\PA170072 - Compress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730961"/>
            <a:ext cx="2628000" cy="234952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8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internal.dom\Corp\UserData\Kalgoorlie\HomeDrive\MIRSDGC\My Documents\Photographs\2015\15-03-26 Trident\Greg's photos\P3260027 - Compress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534813"/>
            <a:ext cx="2628000" cy="2357833"/>
          </a:xfrm>
          <a:prstGeom prst="rect">
            <a:avLst/>
          </a:prstGeom>
          <a:noFill/>
          <a:ln w="34925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Common ventilation deficiencies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84576"/>
          </a:xfrm>
        </p:spPr>
        <p:txBody>
          <a:bodyPr/>
          <a:lstStyle/>
          <a:p>
            <a:pPr marL="0" indent="0">
              <a:buNone/>
            </a:pPr>
            <a:r>
              <a:rPr lang="en-AU" sz="2000" b="1" dirty="0" smtClean="0"/>
              <a:t>Surface</a:t>
            </a:r>
          </a:p>
          <a:p>
            <a:pPr marL="400050"/>
            <a:r>
              <a:rPr lang="en-AU" sz="2000" dirty="0" smtClean="0"/>
              <a:t>Gold rooms (NH</a:t>
            </a:r>
            <a:r>
              <a:rPr lang="en-AU" sz="2000" baseline="-25000" dirty="0" smtClean="0"/>
              <a:t>3</a:t>
            </a:r>
            <a:r>
              <a:rPr lang="en-AU" sz="2000" dirty="0" smtClean="0"/>
              <a:t>,HCN)</a:t>
            </a:r>
          </a:p>
          <a:p>
            <a:pPr marL="400050"/>
            <a:r>
              <a:rPr lang="en-AU" sz="2000" dirty="0" smtClean="0"/>
              <a:t>Welding / boilermaker bays</a:t>
            </a:r>
          </a:p>
          <a:p>
            <a:pPr marL="400050"/>
            <a:r>
              <a:rPr lang="en-AU" sz="2000" dirty="0" smtClean="0"/>
              <a:t>Painting and sandblasting</a:t>
            </a:r>
          </a:p>
          <a:p>
            <a:pPr marL="400050"/>
            <a:r>
              <a:rPr lang="en-AU" sz="2000" dirty="0" smtClean="0"/>
              <a:t>Dangerous goods / reagents / gas cylinder storage</a:t>
            </a:r>
          </a:p>
          <a:p>
            <a:pPr marL="400050"/>
            <a:r>
              <a:rPr lang="en-AU" sz="2000" dirty="0" smtClean="0"/>
              <a:t>Laboratories</a:t>
            </a:r>
          </a:p>
          <a:p>
            <a:pPr marL="400050"/>
            <a:r>
              <a:rPr lang="en-AU" sz="2000" dirty="0" smtClean="0"/>
              <a:t>Dust:</a:t>
            </a:r>
            <a:endParaRPr lang="en-AU" sz="2000" dirty="0"/>
          </a:p>
          <a:p>
            <a:pPr marL="971550" lvl="1" indent="-457200"/>
            <a:r>
              <a:rPr lang="en-AU" sz="2000" dirty="0"/>
              <a:t>Processing (crushing), open pit </a:t>
            </a:r>
            <a:r>
              <a:rPr lang="en-AU" sz="2000" dirty="0" smtClean="0"/>
              <a:t>(</a:t>
            </a:r>
            <a:r>
              <a:rPr lang="en-AU" sz="2000" dirty="0"/>
              <a:t>drilling </a:t>
            </a:r>
            <a:r>
              <a:rPr lang="en-AU" sz="2000" dirty="0" smtClean="0"/>
              <a:t>and </a:t>
            </a:r>
            <a:r>
              <a:rPr lang="en-AU" sz="2000" dirty="0"/>
              <a:t>haulage), </a:t>
            </a:r>
            <a:r>
              <a:rPr lang="en-AU" sz="2000" dirty="0" smtClean="0"/>
              <a:t>exploration</a:t>
            </a:r>
            <a:endParaRPr lang="en-AU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9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MSIR </a:t>
            </a:r>
            <a:r>
              <a:rPr lang="en-AU" dirty="0" smtClean="0"/>
              <a:t>9.4</a:t>
            </a:r>
            <a:r>
              <a:rPr lang="en-AU" dirty="0"/>
              <a:t>	Qualifications of ventilation </a:t>
            </a:r>
            <a:r>
              <a:rPr lang="en-AU" dirty="0" smtClean="0"/>
              <a:t>officer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7772400" cy="5040560"/>
          </a:xfrm>
        </p:spPr>
        <p:txBody>
          <a:bodyPr/>
          <a:lstStyle/>
          <a:p>
            <a:pPr marL="0" indent="0">
              <a:buNone/>
            </a:pPr>
            <a:endParaRPr lang="en-AU" sz="800" b="1" dirty="0"/>
          </a:p>
          <a:p>
            <a:pPr marL="0" indent="0">
              <a:buNone/>
            </a:pPr>
            <a:r>
              <a:rPr lang="en-AU" sz="1800" dirty="0" smtClean="0"/>
              <a:t>(1)	To </a:t>
            </a:r>
            <a:r>
              <a:rPr lang="en-AU" sz="1800" dirty="0"/>
              <a:t>be eligible for appointment as a ventilation officer for an </a:t>
            </a:r>
            <a:r>
              <a:rPr lang="en-AU" sz="1800" dirty="0" smtClean="0"/>
              <a:t>	</a:t>
            </a:r>
            <a:r>
              <a:rPr lang="en-AU" sz="1800" dirty="0">
                <a:solidFill>
                  <a:srgbClr val="CF5E31"/>
                </a:solidFill>
              </a:rPr>
              <a:t>underground mining operation</a:t>
            </a:r>
            <a:r>
              <a:rPr lang="en-AU" sz="1800" dirty="0"/>
              <a:t>, a person must hold — </a:t>
            </a:r>
          </a:p>
          <a:p>
            <a:pPr marL="0" indent="0">
              <a:buNone/>
            </a:pPr>
            <a:r>
              <a:rPr lang="en-AU" sz="1800" dirty="0"/>
              <a:t>	</a:t>
            </a:r>
            <a:r>
              <a:rPr lang="en-AU" sz="1800" dirty="0" smtClean="0"/>
              <a:t>(a) 	a </a:t>
            </a:r>
            <a:r>
              <a:rPr lang="en-AU" sz="1800" dirty="0">
                <a:solidFill>
                  <a:srgbClr val="CF5E31"/>
                </a:solidFill>
              </a:rPr>
              <a:t>diploma or degree in which mine ventilation was </a:t>
            </a:r>
            <a:r>
              <a:rPr lang="en-AU" sz="1800" dirty="0" smtClean="0">
                <a:solidFill>
                  <a:srgbClr val="CF5E31"/>
                </a:solidFill>
              </a:rPr>
              <a:t>			a substantial </a:t>
            </a:r>
            <a:r>
              <a:rPr lang="en-AU" sz="1800" dirty="0">
                <a:solidFill>
                  <a:srgbClr val="CF5E31"/>
                </a:solidFill>
              </a:rPr>
              <a:t>component </a:t>
            </a:r>
            <a:r>
              <a:rPr lang="en-AU" sz="1800" dirty="0"/>
              <a:t>of the curriculum; or</a:t>
            </a:r>
          </a:p>
          <a:p>
            <a:pPr marL="0" indent="0">
              <a:buNone/>
            </a:pPr>
            <a:r>
              <a:rPr lang="en-AU" sz="1800" dirty="0"/>
              <a:t>	(b)	a qualification considered by the State mining engineer </a:t>
            </a:r>
            <a:r>
              <a:rPr lang="en-AU" sz="1800" dirty="0" smtClean="0"/>
              <a:t>		to </a:t>
            </a:r>
            <a:r>
              <a:rPr lang="en-AU" sz="1800" dirty="0"/>
              <a:t>be adequate for the </a:t>
            </a:r>
            <a:r>
              <a:rPr lang="en-AU" sz="1800" dirty="0" smtClean="0"/>
              <a:t>mine</a:t>
            </a:r>
          </a:p>
          <a:p>
            <a:pPr marL="0" indent="0">
              <a:buNone/>
            </a:pPr>
            <a:endParaRPr lang="en-AU" sz="1800" dirty="0"/>
          </a:p>
          <a:p>
            <a:pPr marL="0" indent="0">
              <a:buNone/>
            </a:pPr>
            <a:r>
              <a:rPr lang="en-AU" sz="1800" dirty="0" smtClean="0"/>
              <a:t>(</a:t>
            </a:r>
            <a:r>
              <a:rPr lang="en-AU" sz="1800" dirty="0"/>
              <a:t>2)	To be eligible for appointment as a ventilation officer for a </a:t>
            </a:r>
            <a:r>
              <a:rPr lang="en-AU" sz="1800" dirty="0">
                <a:solidFill>
                  <a:srgbClr val="CF5E31"/>
                </a:solidFill>
              </a:rPr>
              <a:t>surface 	mining operation</a:t>
            </a:r>
            <a:r>
              <a:rPr lang="en-AU" sz="1800" dirty="0"/>
              <a:t>, or as a technician assisting a ventilation officer, </a:t>
            </a:r>
            <a:r>
              <a:rPr lang="en-AU" sz="1800" dirty="0" smtClean="0"/>
              <a:t>	a </a:t>
            </a:r>
            <a:r>
              <a:rPr lang="en-AU" sz="1800" dirty="0"/>
              <a:t>person must — </a:t>
            </a:r>
          </a:p>
          <a:p>
            <a:pPr marL="0" indent="0">
              <a:buNone/>
            </a:pPr>
            <a:r>
              <a:rPr lang="en-AU" sz="1800" dirty="0"/>
              <a:t>	</a:t>
            </a:r>
            <a:r>
              <a:rPr lang="en-AU" sz="1800" dirty="0" smtClean="0"/>
              <a:t>(</a:t>
            </a:r>
            <a:r>
              <a:rPr lang="en-AU" sz="1800" dirty="0"/>
              <a:t>a)	be </a:t>
            </a:r>
            <a:r>
              <a:rPr lang="en-AU" sz="1800" dirty="0">
                <a:solidFill>
                  <a:srgbClr val="CF5E31"/>
                </a:solidFill>
              </a:rPr>
              <a:t>trained in the sampling and assessment of 			atmospheric contaminants</a:t>
            </a:r>
            <a:r>
              <a:rPr lang="en-AU" sz="1800" dirty="0"/>
              <a:t>; and</a:t>
            </a:r>
          </a:p>
          <a:p>
            <a:pPr marL="0" indent="0">
              <a:buNone/>
            </a:pPr>
            <a:r>
              <a:rPr lang="en-AU" sz="1800" dirty="0"/>
              <a:t>	</a:t>
            </a:r>
            <a:r>
              <a:rPr lang="en-AU" sz="1800" dirty="0" smtClean="0"/>
              <a:t>(</a:t>
            </a:r>
            <a:r>
              <a:rPr lang="en-AU" sz="1800" dirty="0"/>
              <a:t>b)	demonstrate to the satisfaction of the manager or </a:t>
            </a:r>
            <a:r>
              <a:rPr lang="en-AU" sz="1800" dirty="0" smtClean="0"/>
              <a:t>			principal </a:t>
            </a:r>
            <a:r>
              <a:rPr lang="en-AU" sz="1800" dirty="0"/>
              <a:t>employer that the person is competent to </a:t>
            </a:r>
            <a:r>
              <a:rPr lang="en-AU" sz="1800" dirty="0" smtClean="0"/>
              <a:t>			perform </a:t>
            </a:r>
            <a:r>
              <a:rPr lang="en-AU" sz="1800" dirty="0"/>
              <a:t>the duties of that </a:t>
            </a:r>
            <a:r>
              <a:rPr lang="en-AU" sz="1800" dirty="0" smtClean="0"/>
              <a:t>position</a:t>
            </a:r>
            <a:endParaRPr lang="en-AU" sz="1800" dirty="0"/>
          </a:p>
          <a:p>
            <a:endParaRPr lang="en-AU" sz="1800" dirty="0"/>
          </a:p>
        </p:txBody>
      </p:sp>
      <p:sp>
        <p:nvSpPr>
          <p:cNvPr id="8" name="Curved Up Arrow 7"/>
          <p:cNvSpPr/>
          <p:nvPr/>
        </p:nvSpPr>
        <p:spPr bwMode="auto">
          <a:xfrm rot="16459922">
            <a:off x="6692580" y="3077996"/>
            <a:ext cx="2799858" cy="1131029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7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90656" cy="1143000"/>
          </a:xfrm>
        </p:spPr>
        <p:txBody>
          <a:bodyPr/>
          <a:lstStyle/>
          <a:p>
            <a:r>
              <a:rPr lang="en-AU" sz="2400" dirty="0"/>
              <a:t>MSIR 9.5. </a:t>
            </a:r>
            <a:r>
              <a:rPr lang="en-AU" sz="2400" dirty="0" smtClean="0"/>
              <a:t> Duties </a:t>
            </a:r>
            <a:r>
              <a:rPr lang="en-AU" sz="2400" dirty="0"/>
              <a:t>of ventilation officer — underground </a:t>
            </a:r>
            <a:r>
              <a:rPr lang="en-AU" dirty="0"/>
              <a:t/>
            </a:r>
            <a:br>
              <a:rPr lang="en-AU" dirty="0"/>
            </a:br>
            <a:r>
              <a:rPr lang="en-AU" sz="1400" dirty="0" smtClean="0"/>
              <a:t>(see also MSIR 9.6. for surface ventilation officer)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8064896" cy="504056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AU" sz="1800" dirty="0" smtClean="0"/>
              <a:t>Regularly inspect </a:t>
            </a:r>
            <a:r>
              <a:rPr lang="en-AU" sz="1800" dirty="0"/>
              <a:t>and </a:t>
            </a:r>
            <a:r>
              <a:rPr lang="en-AU" sz="1800" dirty="0" smtClean="0"/>
              <a:t>test workplaces </a:t>
            </a:r>
            <a:r>
              <a:rPr lang="en-AU" sz="1800" dirty="0"/>
              <a:t>to </a:t>
            </a:r>
            <a:r>
              <a:rPr lang="en-AU" sz="1800" dirty="0">
                <a:solidFill>
                  <a:srgbClr val="CF5E31"/>
                </a:solidFill>
              </a:rPr>
              <a:t>ensure adequate ventilation flows </a:t>
            </a:r>
            <a:r>
              <a:rPr lang="en-AU" sz="1800" dirty="0" smtClean="0"/>
              <a:t>and that </a:t>
            </a:r>
            <a:r>
              <a:rPr lang="en-AU" sz="1800" dirty="0" smtClean="0">
                <a:solidFill>
                  <a:srgbClr val="CF5E31"/>
                </a:solidFill>
              </a:rPr>
              <a:t>atmospheric </a:t>
            </a:r>
            <a:r>
              <a:rPr lang="en-AU" sz="1800" dirty="0">
                <a:solidFill>
                  <a:srgbClr val="CF5E31"/>
                </a:solidFill>
              </a:rPr>
              <a:t>contaminants</a:t>
            </a:r>
            <a:r>
              <a:rPr lang="en-AU" sz="1800" dirty="0" smtClean="0">
                <a:solidFill>
                  <a:srgbClr val="CF5E31"/>
                </a:solidFill>
              </a:rPr>
              <a:t> </a:t>
            </a:r>
            <a:r>
              <a:rPr lang="en-AU" sz="1800" dirty="0" smtClean="0"/>
              <a:t>are ALARA</a:t>
            </a:r>
          </a:p>
          <a:p>
            <a:pPr>
              <a:spcAft>
                <a:spcPts val="600"/>
              </a:spcAft>
            </a:pPr>
            <a:r>
              <a:rPr lang="en-AU" sz="1800" dirty="0" smtClean="0"/>
              <a:t>At intervals not exceeding 3 months:</a:t>
            </a:r>
          </a:p>
          <a:p>
            <a:pPr lvl="1">
              <a:spcAft>
                <a:spcPts val="600"/>
              </a:spcAft>
            </a:pPr>
            <a:r>
              <a:rPr lang="en-AU" sz="1800" dirty="0" smtClean="0"/>
              <a:t>(and after any substantial change) determine and record the quantity and quality of ventilating air in the mine </a:t>
            </a:r>
            <a:r>
              <a:rPr lang="en-AU" sz="1800" dirty="0">
                <a:solidFill>
                  <a:srgbClr val="CF5E31"/>
                </a:solidFill>
                <a:cs typeface="+mn-cs"/>
              </a:rPr>
              <a:t>using correct procedures</a:t>
            </a:r>
            <a:r>
              <a:rPr lang="en-AU" sz="1800" dirty="0" smtClean="0"/>
              <a:t>, instruments and equipment</a:t>
            </a:r>
          </a:p>
          <a:p>
            <a:pPr lvl="1">
              <a:spcAft>
                <a:spcPts val="600"/>
              </a:spcAft>
            </a:pPr>
            <a:r>
              <a:rPr lang="en-AU" sz="1800" dirty="0" smtClean="0"/>
              <a:t>Record primary </a:t>
            </a:r>
            <a:r>
              <a:rPr lang="en-AU" sz="1800" dirty="0">
                <a:solidFill>
                  <a:srgbClr val="CF5E31"/>
                </a:solidFill>
                <a:cs typeface="+mn-cs"/>
              </a:rPr>
              <a:t>fan pressure and volume</a:t>
            </a:r>
          </a:p>
          <a:p>
            <a:pPr lvl="1">
              <a:spcAft>
                <a:spcPts val="600"/>
              </a:spcAft>
            </a:pPr>
            <a:r>
              <a:rPr lang="en-AU" sz="1800" dirty="0" smtClean="0"/>
              <a:t>Update mine </a:t>
            </a:r>
            <a:r>
              <a:rPr lang="en-AU" sz="1800" dirty="0"/>
              <a:t>ventilation plans, </a:t>
            </a:r>
            <a:r>
              <a:rPr lang="en-AU" sz="1800" dirty="0" smtClean="0"/>
              <a:t>have immediately </a:t>
            </a:r>
            <a:r>
              <a:rPr lang="en-AU" sz="1800" dirty="0"/>
              <a:t>available to emergency response</a:t>
            </a:r>
          </a:p>
          <a:p>
            <a:pPr>
              <a:spcAft>
                <a:spcPts val="600"/>
              </a:spcAft>
            </a:pPr>
            <a:r>
              <a:rPr lang="en-AU" sz="1800" dirty="0" smtClean="0"/>
              <a:t>Operate, </a:t>
            </a:r>
            <a:r>
              <a:rPr lang="en-AU" sz="1800" dirty="0">
                <a:solidFill>
                  <a:srgbClr val="CF5E31"/>
                </a:solidFill>
              </a:rPr>
              <a:t>calibrate and maintaining </a:t>
            </a:r>
            <a:r>
              <a:rPr lang="en-AU" sz="1800" dirty="0" smtClean="0"/>
              <a:t>instrumentation</a:t>
            </a:r>
          </a:p>
          <a:p>
            <a:pPr>
              <a:spcAft>
                <a:spcPts val="600"/>
              </a:spcAft>
            </a:pPr>
            <a:r>
              <a:rPr lang="en-AU" sz="1800" dirty="0" smtClean="0"/>
              <a:t>Conduct, record and report any </a:t>
            </a:r>
            <a:r>
              <a:rPr lang="en-AU" sz="1800" dirty="0"/>
              <a:t>atmospheric contaminant </a:t>
            </a:r>
            <a:r>
              <a:rPr lang="en-AU" sz="1800" dirty="0" smtClean="0"/>
              <a:t>sampling requested </a:t>
            </a:r>
            <a:r>
              <a:rPr lang="en-AU" sz="1800" dirty="0"/>
              <a:t>by an I</a:t>
            </a:r>
            <a:r>
              <a:rPr lang="en-AU" sz="1800" dirty="0" smtClean="0"/>
              <a:t>nspector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AU" sz="1800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99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90656" cy="1143000"/>
          </a:xfrm>
        </p:spPr>
        <p:txBody>
          <a:bodyPr/>
          <a:lstStyle/>
          <a:p>
            <a:r>
              <a:rPr lang="en-AU" sz="2400" dirty="0"/>
              <a:t>MSIR 9.5. </a:t>
            </a:r>
            <a:r>
              <a:rPr lang="en-AU" sz="2400" dirty="0" smtClean="0"/>
              <a:t> Duties </a:t>
            </a:r>
            <a:r>
              <a:rPr lang="en-AU" sz="2400" dirty="0"/>
              <a:t>of ventilation officer — underground </a:t>
            </a:r>
            <a:r>
              <a:rPr lang="en-AU" dirty="0"/>
              <a:t/>
            </a:r>
            <a:br>
              <a:rPr lang="en-AU" dirty="0"/>
            </a:br>
            <a:r>
              <a:rPr lang="en-AU" sz="1400" dirty="0" smtClean="0"/>
              <a:t>(see also MSIR 9.6. for surface ventilation officer)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8064896" cy="504056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AU" sz="1800" dirty="0" smtClean="0">
                <a:solidFill>
                  <a:srgbClr val="CF5E31"/>
                </a:solidFill>
              </a:rPr>
              <a:t>Record the wet and dry bulb </a:t>
            </a:r>
            <a:r>
              <a:rPr lang="en-AU" sz="1800" dirty="0" smtClean="0"/>
              <a:t>temperatures of all workplaces where conditions have potential for adverse effects on the safety and health of persons</a:t>
            </a:r>
          </a:p>
          <a:p>
            <a:pPr>
              <a:spcAft>
                <a:spcPts val="600"/>
              </a:spcAft>
            </a:pPr>
            <a:r>
              <a:rPr lang="en-AU" sz="1800" dirty="0" smtClean="0">
                <a:solidFill>
                  <a:srgbClr val="CF5E31"/>
                </a:solidFill>
              </a:rPr>
              <a:t>Select and position auxiliary fans</a:t>
            </a:r>
            <a:r>
              <a:rPr lang="en-AU" sz="1800" dirty="0" smtClean="0"/>
              <a:t>, regulators and other controls, ensuring that the required volumes of air are provided in workplaces</a:t>
            </a:r>
          </a:p>
          <a:p>
            <a:pPr>
              <a:spcAft>
                <a:spcPts val="600"/>
              </a:spcAft>
            </a:pPr>
            <a:r>
              <a:rPr lang="en-AU" sz="1800" dirty="0" smtClean="0"/>
              <a:t>Report promptly to the manager any defect or deficiency in the ventilation at the mine or any </a:t>
            </a:r>
            <a:r>
              <a:rPr lang="en-AU" sz="1800" dirty="0" smtClean="0">
                <a:solidFill>
                  <a:srgbClr val="CF5E31"/>
                </a:solidFill>
              </a:rPr>
              <a:t>atmospheric contaminant level in a workplace that exceeds the exposure standard</a:t>
            </a:r>
          </a:p>
          <a:p>
            <a:pPr>
              <a:spcAft>
                <a:spcPts val="600"/>
              </a:spcAft>
            </a:pPr>
            <a:r>
              <a:rPr lang="en-AU" sz="1800" dirty="0" smtClean="0">
                <a:solidFill>
                  <a:srgbClr val="CF5E31"/>
                </a:solidFill>
              </a:rPr>
              <a:t>Enter records in the ventilation log book</a:t>
            </a:r>
            <a:r>
              <a:rPr lang="en-AU" sz="1800" dirty="0" smtClean="0"/>
              <a:t>, dated and signed</a:t>
            </a:r>
          </a:p>
          <a:p>
            <a:pPr>
              <a:spcAft>
                <a:spcPts val="600"/>
              </a:spcAft>
            </a:pPr>
            <a:r>
              <a:rPr lang="en-AU" sz="1800" dirty="0" smtClean="0"/>
              <a:t>Provide guidance to any technician employed to assist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AU" sz="1500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14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Mines Safety Bulletin no. 95 </a:t>
            </a:r>
            <a:r>
              <a:rPr lang="en-AU" sz="1600" dirty="0" smtClean="0"/>
              <a:t>(2011)</a:t>
            </a:r>
            <a:endParaRPr lang="en-A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809489"/>
            <a:ext cx="6107360" cy="442782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Promotes MSIR 9.14, 9.15, 10.52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Planning and scheduling of: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ventilation surveys </a:t>
            </a:r>
            <a:endParaRPr lang="en-AU" sz="18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return </a:t>
            </a:r>
            <a:r>
              <a:rPr lang="en-AU" sz="1800" dirty="0"/>
              <a:t>airway </a:t>
            </a:r>
            <a:r>
              <a:rPr lang="en-AU" sz="1800" dirty="0" smtClean="0"/>
              <a:t>development </a:t>
            </a:r>
            <a:endParaRPr lang="en-AU" sz="18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advance </a:t>
            </a:r>
            <a:r>
              <a:rPr lang="en-AU" sz="1800" dirty="0"/>
              <a:t>electrical </a:t>
            </a:r>
            <a:r>
              <a:rPr lang="en-AU" sz="1800" dirty="0" smtClean="0"/>
              <a:t>infrastructure </a:t>
            </a:r>
            <a:endParaRPr lang="en-AU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1800" dirty="0"/>
              <a:t>Suitability of </a:t>
            </a:r>
            <a:r>
              <a:rPr lang="en-AU" sz="1800" dirty="0" smtClean="0"/>
              <a:t>fans</a:t>
            </a:r>
            <a:endParaRPr lang="en-AU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Provision </a:t>
            </a:r>
            <a:r>
              <a:rPr lang="en-AU" sz="1800" dirty="0"/>
              <a:t>of 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AU" sz="1800" dirty="0"/>
              <a:t>gas monitors during re-entry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AU" sz="1800" dirty="0"/>
              <a:t>ventilation quantities required for the operation of diesel equipment in </a:t>
            </a:r>
            <a:r>
              <a:rPr lang="en-AU" sz="1800" dirty="0" smtClean="0"/>
              <a:t>operating areas</a:t>
            </a:r>
            <a:r>
              <a:rPr lang="en-AU" sz="1800" dirty="0"/>
              <a:t>. </a:t>
            </a:r>
            <a:endParaRPr lang="en-AU" sz="18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1800" dirty="0"/>
              <a:t>Shift </a:t>
            </a:r>
            <a:r>
              <a:rPr lang="en-AU" sz="1800" dirty="0" smtClean="0"/>
              <a:t>Supervisor </a:t>
            </a:r>
            <a:r>
              <a:rPr lang="en-AU" sz="1800" dirty="0"/>
              <a:t>awareness of ventilation </a:t>
            </a:r>
            <a:r>
              <a:rPr lang="en-AU" sz="1800" dirty="0" smtClean="0"/>
              <a:t>standards</a:t>
            </a:r>
            <a:endParaRPr lang="en-AU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1800" dirty="0" smtClean="0"/>
              <a:t>Discourages </a:t>
            </a:r>
            <a:r>
              <a:rPr lang="en-AU" sz="1800" dirty="0"/>
              <a:t>the practice of ventilating multiple ends from one </a:t>
            </a:r>
            <a:r>
              <a:rPr lang="en-AU" sz="1800" dirty="0" smtClean="0"/>
              <a:t>fan, particularly multiple levels</a:t>
            </a:r>
          </a:p>
          <a:p>
            <a:pPr marL="0" indent="0">
              <a:buNone/>
            </a:pPr>
            <a:r>
              <a:rPr lang="en-AU" sz="1600" dirty="0" smtClean="0"/>
              <a:t> </a:t>
            </a:r>
          </a:p>
          <a:p>
            <a:pPr marL="0" indent="0">
              <a:buNone/>
            </a:pPr>
            <a:endParaRPr lang="en-AU" sz="1600" dirty="0" smtClean="0"/>
          </a:p>
          <a:p>
            <a:endParaRPr lang="en-AU" sz="1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478995">
            <a:off x="5895641" y="1615167"/>
            <a:ext cx="1934591" cy="27377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06738">
            <a:off x="7053453" y="2858683"/>
            <a:ext cx="1947416" cy="2729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799" y="228600"/>
            <a:ext cx="8366125" cy="1143000"/>
          </a:xfrm>
        </p:spPr>
        <p:txBody>
          <a:bodyPr>
            <a:normAutofit/>
          </a:bodyPr>
          <a:lstStyle/>
          <a:p>
            <a:r>
              <a:rPr lang="en-AU" dirty="0" smtClean="0">
                <a:solidFill>
                  <a:schemeClr val="tx1"/>
                </a:solidFill>
              </a:rPr>
              <a:t>What is the vision for leading practice regulation?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628800"/>
            <a:ext cx="7275352" cy="417492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280920" cy="1143000"/>
          </a:xfrm>
          <a:solidFill>
            <a:schemeClr val="bg1"/>
          </a:solidFill>
          <a:effectLst>
            <a:softEdge rad="127000"/>
          </a:effectLst>
        </p:spPr>
        <p:txBody>
          <a:bodyPr/>
          <a:lstStyle/>
          <a:p>
            <a:r>
              <a:rPr lang="en-AU" dirty="0" smtClean="0"/>
              <a:t>New </a:t>
            </a:r>
            <a:r>
              <a:rPr lang="en-AU" dirty="0"/>
              <a:t>legislation - Work Health &amp; Safety </a:t>
            </a:r>
            <a:r>
              <a:rPr lang="en-AU" dirty="0" smtClean="0"/>
              <a:t>(Resources) Bill</a:t>
            </a:r>
            <a:endParaRPr lang="en-AU" dirty="0"/>
          </a:p>
        </p:txBody>
      </p:sp>
      <p:pic>
        <p:nvPicPr>
          <p:cNvPr id="4098" name="Picture 2" descr="\\internal.dom\Corp\UserData\Kalgoorlie\HomeDrive\MIRSDGC\My Documents\Photographs\2015\15-03-26 Trident\Greg's photos\P3260019 - Compressed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17830"/>
            <a:ext cx="6552728" cy="491454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08912" cy="1143000"/>
          </a:xfrm>
        </p:spPr>
        <p:txBody>
          <a:bodyPr/>
          <a:lstStyle/>
          <a:p>
            <a:r>
              <a:rPr lang="en-AU" dirty="0" smtClean="0"/>
              <a:t>Work </a:t>
            </a:r>
            <a:r>
              <a:rPr lang="en-AU" dirty="0"/>
              <a:t>Health and Safety (Resources) Act and Regulations</a:t>
            </a:r>
            <a:r>
              <a:rPr lang="en-AU" dirty="0" smtClean="0"/>
              <a:t>*</a:t>
            </a:r>
            <a:r>
              <a:rPr lang="en-AU" dirty="0"/>
              <a:t> </a:t>
            </a:r>
            <a:r>
              <a:rPr lang="en-AU" dirty="0" smtClean="0"/>
              <a:t>(indicative structure only) 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1268759"/>
            <a:ext cx="3528392" cy="4732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602128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Provisions not adopted by Western Australia are workplace entry by WHS entry permit holders, and enforceable undertakings</a:t>
            </a:r>
            <a:r>
              <a:rPr lang="en-AU" sz="1000" dirty="0" smtClean="0"/>
              <a:t>.</a:t>
            </a:r>
          </a:p>
          <a:p>
            <a:r>
              <a:rPr lang="en-AU" sz="1000" dirty="0" smtClean="0"/>
              <a:t>* </a:t>
            </a:r>
            <a:r>
              <a:rPr lang="en-AU" sz="1000" dirty="0"/>
              <a:t>Subject to the outcomes of detailed development and stakeholder consultation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3968" y="1340768"/>
            <a:ext cx="46085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1800" dirty="0" smtClean="0"/>
              <a:t>WHS(R) Act – High level generic provisions</a:t>
            </a:r>
          </a:p>
          <a:p>
            <a:pPr algn="l"/>
            <a:endParaRPr lang="en-AU" sz="1800" dirty="0" smtClean="0"/>
          </a:p>
          <a:p>
            <a:pPr algn="l"/>
            <a:r>
              <a:rPr lang="en-AU" sz="1800" dirty="0" smtClean="0"/>
              <a:t>WHS(R) Regulations to include: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800" dirty="0"/>
              <a:t>Major Hazard Facilities (MHF) </a:t>
            </a:r>
            <a:endParaRPr lang="en-AU" sz="1800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800" dirty="0" smtClean="0"/>
              <a:t>Petroleum safety &amp; health</a:t>
            </a:r>
          </a:p>
          <a:p>
            <a:pPr algn="l"/>
            <a:endParaRPr lang="en-AU" sz="1800" dirty="0" smtClean="0"/>
          </a:p>
          <a:p>
            <a:pPr algn="l"/>
            <a:r>
              <a:rPr lang="en-AU" sz="1800" dirty="0" smtClean="0"/>
              <a:t>Separate Acts and Regulations retained by: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800" dirty="0" err="1" smtClean="0"/>
              <a:t>WorkSafe</a:t>
            </a:r>
            <a:r>
              <a:rPr lang="en-AU" sz="1800" dirty="0" smtClean="0"/>
              <a:t> </a:t>
            </a:r>
          </a:p>
          <a:p>
            <a:pPr marL="1200150" lvl="2" indent="-285750" algn="l">
              <a:buFont typeface="Arial" panose="020B0604020202020204" pitchFamily="34" charset="0"/>
              <a:buChar char="─"/>
            </a:pPr>
            <a:r>
              <a:rPr lang="en-AU" sz="1800" dirty="0" smtClean="0"/>
              <a:t>WHS Act</a:t>
            </a:r>
          </a:p>
          <a:p>
            <a:pPr marL="1200150" lvl="2" indent="-285750" algn="l">
              <a:buFont typeface="Arial" panose="020B0604020202020204" pitchFamily="34" charset="0"/>
              <a:buChar char="─"/>
            </a:pPr>
            <a:r>
              <a:rPr lang="en-AU" sz="1800" dirty="0" smtClean="0"/>
              <a:t>Consistent with WHS model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AU" sz="1800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800" dirty="0" smtClean="0"/>
              <a:t>Dangerous Goods </a:t>
            </a:r>
          </a:p>
          <a:p>
            <a:pPr marL="1200150" lvl="2" indent="-285750" algn="l">
              <a:buFont typeface="Arial" panose="020B0604020202020204" pitchFamily="34" charset="0"/>
              <a:buChar char="─"/>
            </a:pPr>
            <a:r>
              <a:rPr lang="en-AU" sz="1800" dirty="0" smtClean="0"/>
              <a:t>Major Hazard Facilities (MHF) removed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AU" sz="1800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800" dirty="0" smtClean="0"/>
              <a:t>Petroleum (3 separate Acts)</a:t>
            </a:r>
          </a:p>
          <a:p>
            <a:pPr marL="1200150" lvl="2" indent="-285750" algn="l">
              <a:buFont typeface="Arial" panose="020B0604020202020204" pitchFamily="34" charset="0"/>
              <a:buChar char="─"/>
            </a:pPr>
            <a:r>
              <a:rPr lang="en-AU" sz="1800" dirty="0" smtClean="0"/>
              <a:t>OHS elements removed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AU" sz="1800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AU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8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Work Health and Safety (Resources) Act </a:t>
            </a:r>
            <a:endParaRPr lang="en-AU" dirty="0"/>
          </a:p>
        </p:txBody>
      </p:sp>
      <p:pic>
        <p:nvPicPr>
          <p:cNvPr id="5" name="Picture 4" descr="MHSA201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969"/>
          <a:stretch/>
        </p:blipFill>
        <p:spPr>
          <a:xfrm>
            <a:off x="1059306" y="2572456"/>
            <a:ext cx="6991534" cy="30184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6759" y="1484784"/>
            <a:ext cx="6974081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AU" sz="2000" dirty="0" smtClean="0"/>
          </a:p>
          <a:p>
            <a:pPr algn="ctr"/>
            <a:r>
              <a:rPr lang="en-AU" sz="1800" dirty="0" smtClean="0">
                <a:latin typeface="+mn-lt"/>
              </a:rPr>
              <a:t>Work </a:t>
            </a:r>
            <a:r>
              <a:rPr lang="en-AU" sz="1800" dirty="0">
                <a:latin typeface="+mn-lt"/>
              </a:rPr>
              <a:t>Health and Safety (Resources) </a:t>
            </a:r>
            <a:r>
              <a:rPr lang="en-AU" sz="1800" dirty="0" smtClean="0">
                <a:latin typeface="+mn-lt"/>
              </a:rPr>
              <a:t>Act</a:t>
            </a:r>
          </a:p>
          <a:p>
            <a:pPr algn="ctr"/>
            <a:r>
              <a:rPr lang="en-AU" sz="2000" dirty="0" smtClean="0"/>
              <a:t> </a:t>
            </a:r>
            <a:endParaRPr lang="en-A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5805264"/>
            <a:ext cx="6863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PCBU = Person conducting business or undertaking </a:t>
            </a:r>
            <a:endParaRPr lang="en-AU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7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Where are we up to?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479763"/>
              </p:ext>
            </p:extLst>
          </p:nvPr>
        </p:nvGraphicFramePr>
        <p:xfrm>
          <a:off x="10228" y="1268760"/>
          <a:ext cx="90010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5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Management and supervision - differences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157346"/>
              </p:ext>
            </p:extLst>
          </p:nvPr>
        </p:nvGraphicFramePr>
        <p:xfrm>
          <a:off x="683568" y="1340768"/>
          <a:ext cx="77724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762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MSIA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WHS(R)A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5774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en-AU" dirty="0" smtClean="0"/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Principal employer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Registered manager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Underground manager; alternate and deputy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Quarry manger; alternate and deputy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Underground supervisor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Ventilation Officer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Management appointments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Exploration manager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Other supervisors (surface and exploration operations)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 smtClean="0"/>
                    </a:p>
                    <a:p>
                      <a:r>
                        <a:rPr lang="en-AU" dirty="0" smtClean="0"/>
                        <a:t>PCBU – Duties of mine operator</a:t>
                      </a:r>
                    </a:p>
                    <a:p>
                      <a:endParaRPr lang="en-AU" dirty="0" smtClean="0"/>
                    </a:p>
                    <a:p>
                      <a:r>
                        <a:rPr lang="en-AU" dirty="0" smtClean="0"/>
                        <a:t>Duties of Site Senior Executive</a:t>
                      </a:r>
                    </a:p>
                    <a:p>
                      <a:endParaRPr lang="en-AU" dirty="0" smtClean="0"/>
                    </a:p>
                    <a:p>
                      <a:r>
                        <a:rPr lang="en-AU" dirty="0" smtClean="0"/>
                        <a:t>Other prescribed positions: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Exploration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Underground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Surface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internal.dom\Corp\UserData\Kalgoorlie\HomeDrive\MIRSDGC\My Documents\Photographs\2014\14-10-01 Cock Eyed Bob\PA010009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203" y="4149080"/>
            <a:ext cx="3715797" cy="25202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Duty of officers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700392" cy="5400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AU" sz="2000" dirty="0"/>
              <a:t>There is a </a:t>
            </a:r>
            <a:r>
              <a:rPr lang="en-AU" sz="2000" dirty="0">
                <a:solidFill>
                  <a:srgbClr val="CF5E31"/>
                </a:solidFill>
              </a:rPr>
              <a:t>positive duty on officers </a:t>
            </a:r>
            <a:r>
              <a:rPr lang="en-AU" sz="2000" dirty="0"/>
              <a:t>of the PCBU to exercise </a:t>
            </a:r>
            <a:r>
              <a:rPr lang="en-AU" sz="2000" dirty="0">
                <a:solidFill>
                  <a:srgbClr val="CF5E31"/>
                </a:solidFill>
              </a:rPr>
              <a:t>“due diligence” </a:t>
            </a:r>
            <a:r>
              <a:rPr lang="en-AU" sz="2000" dirty="0"/>
              <a:t>to ensure that the PCBU complies with any duty or obligation under the Act</a:t>
            </a:r>
            <a:r>
              <a:rPr lang="en-AU" sz="2000" dirty="0" smtClean="0"/>
              <a:t>.</a:t>
            </a:r>
          </a:p>
          <a:p>
            <a:pPr marL="0" indent="0">
              <a:buNone/>
            </a:pPr>
            <a:endParaRPr lang="en-AU" sz="800" dirty="0"/>
          </a:p>
          <a:p>
            <a:r>
              <a:rPr lang="en-AU" sz="2000" dirty="0"/>
              <a:t>The positive duty requires officers to be </a:t>
            </a:r>
            <a:r>
              <a:rPr lang="en-AU" sz="2000" dirty="0" smtClean="0"/>
              <a:t>proactive</a:t>
            </a:r>
            <a:endParaRPr lang="en-AU" sz="800" dirty="0"/>
          </a:p>
          <a:p>
            <a:r>
              <a:rPr lang="en-AU" sz="2000" dirty="0" smtClean="0"/>
              <a:t>Included in duties of an officer: </a:t>
            </a:r>
          </a:p>
          <a:p>
            <a:pPr lvl="1"/>
            <a:r>
              <a:rPr lang="en-AU" sz="1600" dirty="0" smtClean="0"/>
              <a:t>Acquiring </a:t>
            </a:r>
            <a:r>
              <a:rPr lang="en-AU" sz="1600" dirty="0"/>
              <a:t>and keeping up-to-date knowledge </a:t>
            </a:r>
            <a:r>
              <a:rPr lang="en-AU" sz="1600" dirty="0" smtClean="0"/>
              <a:t>of </a:t>
            </a:r>
            <a:r>
              <a:rPr lang="en-AU" sz="1600" dirty="0"/>
              <a:t>work health and safety </a:t>
            </a:r>
            <a:r>
              <a:rPr lang="en-AU" sz="1600" dirty="0" smtClean="0"/>
              <a:t>matters</a:t>
            </a:r>
          </a:p>
          <a:p>
            <a:pPr lvl="1"/>
            <a:r>
              <a:rPr lang="en-AU" sz="1600" dirty="0" smtClean="0"/>
              <a:t>Ensuring </a:t>
            </a:r>
            <a:r>
              <a:rPr lang="en-AU" sz="1600" dirty="0"/>
              <a:t>the PCBU has, and implements, processes for complying with any duty or </a:t>
            </a:r>
            <a:r>
              <a:rPr lang="en-AU" sz="1600" dirty="0" smtClean="0"/>
              <a:t>obligation placed on </a:t>
            </a:r>
            <a:r>
              <a:rPr lang="en-AU" sz="1600" dirty="0"/>
              <a:t>the </a:t>
            </a:r>
            <a:r>
              <a:rPr lang="en-AU" sz="1600" dirty="0" smtClean="0"/>
              <a:t>PCBU</a:t>
            </a:r>
          </a:p>
          <a:p>
            <a:pPr lvl="1"/>
            <a:r>
              <a:rPr lang="en-AU" sz="1600" dirty="0" smtClean="0"/>
              <a:t>Duty to consult with other duty holders</a:t>
            </a:r>
          </a:p>
          <a:p>
            <a:pPr lvl="1"/>
            <a:r>
              <a:rPr lang="en-AU" sz="1600" dirty="0" smtClean="0"/>
              <a:t>Duty to consult with workers</a:t>
            </a:r>
          </a:p>
          <a:p>
            <a:pPr marL="457200" lvl="1" indent="0">
              <a:buNone/>
            </a:pPr>
            <a:endParaRPr lang="en-AU" sz="800" dirty="0" smtClean="0"/>
          </a:p>
          <a:p>
            <a:r>
              <a:rPr lang="en-AU" sz="2000" dirty="0"/>
              <a:t>Duty is not </a:t>
            </a:r>
            <a:r>
              <a:rPr lang="en-AU" sz="2000" dirty="0" smtClean="0"/>
              <a:t>transferrable</a:t>
            </a:r>
          </a:p>
          <a:p>
            <a:pPr marL="0" indent="0">
              <a:buNone/>
            </a:pPr>
            <a:endParaRPr lang="en-AU" sz="800" dirty="0"/>
          </a:p>
          <a:p>
            <a:r>
              <a:rPr lang="en-AU" sz="2000" dirty="0"/>
              <a:t>Obligations cannot be </a:t>
            </a:r>
            <a:r>
              <a:rPr lang="en-AU" sz="2000" dirty="0" smtClean="0"/>
              <a:t>contracted out</a:t>
            </a:r>
          </a:p>
          <a:p>
            <a:pPr lvl="1"/>
            <a:endParaRPr lang="en-AU" dirty="0"/>
          </a:p>
          <a:p>
            <a:endParaRPr lang="en-AU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0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Roles in risk management 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704856" cy="2808312"/>
          </a:xfrm>
        </p:spPr>
        <p:txBody>
          <a:bodyPr/>
          <a:lstStyle/>
          <a:p>
            <a:pPr marL="0" indent="0">
              <a:buNone/>
            </a:pPr>
            <a:r>
              <a:rPr lang="en-AU" sz="2000" dirty="0" smtClean="0">
                <a:solidFill>
                  <a:srgbClr val="CF5E31"/>
                </a:solidFill>
              </a:rPr>
              <a:t>Duty holder </a:t>
            </a:r>
            <a:r>
              <a:rPr lang="en-AU" sz="2000" dirty="0" smtClean="0"/>
              <a:t>must: </a:t>
            </a:r>
          </a:p>
          <a:p>
            <a:r>
              <a:rPr lang="en-AU" sz="1800" dirty="0"/>
              <a:t>I</a:t>
            </a:r>
            <a:r>
              <a:rPr lang="en-AU" sz="1800" dirty="0" smtClean="0"/>
              <a:t>dentify all reasonably foreseeable hazards</a:t>
            </a:r>
          </a:p>
          <a:p>
            <a:r>
              <a:rPr lang="en-AU" sz="1800" dirty="0" smtClean="0"/>
              <a:t>Eliminate risks – so far as is </a:t>
            </a:r>
            <a:r>
              <a:rPr lang="en-AU" sz="1800" dirty="0" smtClean="0">
                <a:solidFill>
                  <a:srgbClr val="CF5E31"/>
                </a:solidFill>
              </a:rPr>
              <a:t>reasonably practicable</a:t>
            </a:r>
          </a:p>
          <a:p>
            <a:r>
              <a:rPr lang="en-AU" sz="1800" dirty="0" smtClean="0"/>
              <a:t>If above not possible, minimise those risks – so far as is </a:t>
            </a:r>
            <a:r>
              <a:rPr lang="en-AU" sz="1800" dirty="0" smtClean="0">
                <a:solidFill>
                  <a:srgbClr val="CF5E31"/>
                </a:solidFill>
              </a:rPr>
              <a:t>reasonably practicable</a:t>
            </a:r>
          </a:p>
          <a:p>
            <a:pPr marL="0" indent="0">
              <a:buNone/>
            </a:pPr>
            <a:endParaRPr lang="en-AU" sz="2000" dirty="0" smtClean="0">
              <a:solidFill>
                <a:srgbClr val="CF5E31"/>
              </a:solidFill>
            </a:endParaRPr>
          </a:p>
          <a:p>
            <a:pPr marL="0" indent="0">
              <a:buNone/>
            </a:pPr>
            <a:r>
              <a:rPr lang="en-AU" sz="2000" dirty="0"/>
              <a:t>A</a:t>
            </a:r>
            <a:r>
              <a:rPr lang="en-AU" sz="2000" dirty="0">
                <a:solidFill>
                  <a:srgbClr val="CF5E31"/>
                </a:solidFill>
              </a:rPr>
              <a:t> person conducting a business or undertaking </a:t>
            </a:r>
            <a:r>
              <a:rPr lang="en-AU" sz="2000" dirty="0"/>
              <a:t>must ensure, so far as is reasonably practicable, the health and safety of</a:t>
            </a:r>
            <a:r>
              <a:rPr lang="en-AU" sz="2000" dirty="0" smtClean="0"/>
              <a:t>:</a:t>
            </a:r>
          </a:p>
          <a:p>
            <a:pPr marL="0" indent="0">
              <a:buNone/>
            </a:pPr>
            <a:endParaRPr lang="en-AU" sz="2000" dirty="0"/>
          </a:p>
          <a:p>
            <a:endParaRPr lang="en-AU" sz="2000" dirty="0" smtClean="0"/>
          </a:p>
          <a:p>
            <a:pPr marL="0" indent="0">
              <a:buNone/>
            </a:pPr>
            <a:endParaRPr lang="en-AU" dirty="0" smtClean="0">
              <a:solidFill>
                <a:srgbClr val="CF5E31"/>
              </a:solidFill>
            </a:endParaRPr>
          </a:p>
          <a:p>
            <a:endParaRPr lang="en-AU" dirty="0" smtClean="0">
              <a:solidFill>
                <a:srgbClr val="CF5E31"/>
              </a:solidFill>
            </a:endParaRPr>
          </a:p>
          <a:p>
            <a:pPr marL="0" indent="0">
              <a:buNone/>
            </a:pPr>
            <a:endParaRPr lang="en-AU" dirty="0" smtClean="0">
              <a:solidFill>
                <a:srgbClr val="CF5E31"/>
              </a:solidFill>
            </a:endParaRPr>
          </a:p>
          <a:p>
            <a:endParaRPr lang="en-AU" dirty="0" smtClean="0">
              <a:solidFill>
                <a:srgbClr val="CF5E31"/>
              </a:solidFill>
            </a:endParaRP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2" descr="\\internal.dom\Corp\UserData\Kalgoorlie\HomeDrive\MIRSDGC\My Documents\Photographs\2014\14-10-7,8 Daisy Milano Vent Audit\PA08001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1427" y="4725144"/>
            <a:ext cx="1992221" cy="1494166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4142178"/>
            <a:ext cx="55446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1800" dirty="0" smtClean="0"/>
              <a:t>workers </a:t>
            </a:r>
            <a:r>
              <a:rPr lang="en-AU" sz="1800" dirty="0"/>
              <a:t>engaged, or caused to be engaged by the person; </a:t>
            </a:r>
            <a:r>
              <a:rPr lang="en-AU" sz="1800" dirty="0" smtClean="0"/>
              <a:t>and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1800" dirty="0" smtClean="0"/>
              <a:t>workers </a:t>
            </a:r>
            <a:r>
              <a:rPr lang="en-AU" sz="1800" dirty="0"/>
              <a:t>whose activities in carrying out work are influenced or directed by the person, while the workers are at work in the business or undertaking.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2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Other\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6880" y="476672"/>
            <a:ext cx="3017120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6350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AU" dirty="0" smtClean="0"/>
              <a:t>What is reasonably practicable?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12776"/>
            <a:ext cx="8062664" cy="4495800"/>
          </a:xfrm>
        </p:spPr>
        <p:txBody>
          <a:bodyPr/>
          <a:lstStyle/>
          <a:p>
            <a:r>
              <a:rPr lang="en-AU" sz="2000" dirty="0" smtClean="0"/>
              <a:t>At a particular time</a:t>
            </a:r>
          </a:p>
          <a:p>
            <a:r>
              <a:rPr lang="en-AU" sz="2000" dirty="0" smtClean="0"/>
              <a:t>Having regard to</a:t>
            </a:r>
          </a:p>
          <a:p>
            <a:pPr lvl="1"/>
            <a:r>
              <a:rPr lang="en-AU" sz="2000" dirty="0" smtClean="0"/>
              <a:t>Degree of harm/severity </a:t>
            </a:r>
          </a:p>
          <a:p>
            <a:pPr lvl="1"/>
            <a:r>
              <a:rPr lang="en-AU" sz="2000" dirty="0" smtClean="0"/>
              <a:t>Likelihood of potential injury or harm related to </a:t>
            </a:r>
            <a:r>
              <a:rPr lang="en-AU" sz="2000"/>
              <a:t>the </a:t>
            </a:r>
            <a:r>
              <a:rPr lang="en-AU" sz="2000" smtClean="0"/>
              <a:t>hazard</a:t>
            </a:r>
            <a:endParaRPr lang="en-AU" sz="2000" dirty="0" smtClean="0"/>
          </a:p>
          <a:p>
            <a:r>
              <a:rPr lang="en-AU" sz="2000" dirty="0" smtClean="0"/>
              <a:t>State of knowledge of (knows or ought to know):</a:t>
            </a:r>
          </a:p>
          <a:p>
            <a:pPr lvl="1"/>
            <a:r>
              <a:rPr lang="en-AU" sz="2000" dirty="0" smtClean="0"/>
              <a:t>hazard or the risk</a:t>
            </a:r>
          </a:p>
          <a:p>
            <a:pPr lvl="1"/>
            <a:r>
              <a:rPr lang="en-AU" sz="2000" dirty="0" smtClean="0"/>
              <a:t>potential for injury or harm</a:t>
            </a:r>
          </a:p>
          <a:p>
            <a:pPr lvl="1"/>
            <a:r>
              <a:rPr lang="en-AU" sz="2000" dirty="0" smtClean="0"/>
              <a:t>likelihood of occurring</a:t>
            </a:r>
          </a:p>
          <a:p>
            <a:pPr lvl="1"/>
            <a:r>
              <a:rPr lang="en-AU" sz="2000" dirty="0" smtClean="0"/>
              <a:t>means of eliminating or minimising the risk, and</a:t>
            </a:r>
          </a:p>
          <a:p>
            <a:r>
              <a:rPr lang="en-AU" sz="2000" dirty="0" smtClean="0"/>
              <a:t>Availability and suitability of methods</a:t>
            </a:r>
          </a:p>
          <a:p>
            <a:r>
              <a:rPr lang="en-AU" sz="2000" dirty="0" smtClean="0"/>
              <a:t>Cost of means (grossly disproportionate to the risk)</a:t>
            </a:r>
          </a:p>
          <a:p>
            <a:endParaRPr lang="en-AU" dirty="0" smtClean="0"/>
          </a:p>
          <a:p>
            <a:pPr marL="0" indent="0">
              <a:buNone/>
            </a:pPr>
            <a:endParaRPr lang="en-AU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0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Duty holder and control measures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3284984"/>
            <a:ext cx="7772400" cy="3456384"/>
          </a:xfrm>
        </p:spPr>
        <p:txBody>
          <a:bodyPr/>
          <a:lstStyle/>
          <a:p>
            <a:pPr marL="0" indent="0">
              <a:buNone/>
            </a:pPr>
            <a:r>
              <a:rPr lang="en-AU" sz="2000" dirty="0" smtClean="0"/>
              <a:t>Duty holder must ensure that control measure is </a:t>
            </a:r>
            <a:r>
              <a:rPr lang="en-AU" sz="2000" dirty="0" smtClean="0">
                <a:solidFill>
                  <a:srgbClr val="CF5E31"/>
                </a:solidFill>
              </a:rPr>
              <a:t>maintained</a:t>
            </a:r>
            <a:r>
              <a:rPr lang="en-AU" sz="2000" dirty="0" smtClean="0">
                <a:solidFill>
                  <a:srgbClr val="FF0000"/>
                </a:solidFill>
              </a:rPr>
              <a:t> </a:t>
            </a:r>
            <a:r>
              <a:rPr lang="en-AU" sz="2000" dirty="0" smtClean="0"/>
              <a:t>so that it is, and </a:t>
            </a:r>
            <a:r>
              <a:rPr lang="en-AU" sz="2000" dirty="0" smtClean="0">
                <a:solidFill>
                  <a:srgbClr val="CF5E31"/>
                </a:solidFill>
              </a:rPr>
              <a:t>remains effective,</a:t>
            </a:r>
            <a:r>
              <a:rPr lang="en-AU" sz="2000" dirty="0" smtClean="0"/>
              <a:t> and is:</a:t>
            </a:r>
          </a:p>
          <a:p>
            <a:r>
              <a:rPr lang="en-AU" sz="2000" dirty="0"/>
              <a:t>f</a:t>
            </a:r>
            <a:r>
              <a:rPr lang="en-AU" sz="2000" dirty="0" smtClean="0"/>
              <a:t>it for purpose</a:t>
            </a:r>
          </a:p>
          <a:p>
            <a:r>
              <a:rPr lang="en-AU" sz="2000" dirty="0"/>
              <a:t>s</a:t>
            </a:r>
            <a:r>
              <a:rPr lang="en-AU" sz="2000" dirty="0" smtClean="0"/>
              <a:t>uitable for nature and duration of work</a:t>
            </a:r>
          </a:p>
          <a:p>
            <a:r>
              <a:rPr lang="en-AU" sz="2000" dirty="0"/>
              <a:t>i</a:t>
            </a:r>
            <a:r>
              <a:rPr lang="en-AU" sz="2000" dirty="0" smtClean="0"/>
              <a:t>nstalled, set up, and used correctly</a:t>
            </a:r>
          </a:p>
          <a:p>
            <a:pPr marL="0" indent="0">
              <a:buNone/>
            </a:pPr>
            <a:endParaRPr lang="en-AU" sz="800" dirty="0"/>
          </a:p>
          <a:p>
            <a:pPr marL="0" indent="0">
              <a:buNone/>
            </a:pPr>
            <a:r>
              <a:rPr lang="en-AU" sz="2000" dirty="0" smtClean="0"/>
              <a:t>Duty holder must review and as necessary revise control measures to maintain, so far as is reasonably practicable, work environment without risk</a:t>
            </a:r>
          </a:p>
          <a:p>
            <a:pPr marL="0" indent="0">
              <a:buNone/>
            </a:pPr>
            <a:endParaRPr lang="en-AU" sz="800" dirty="0"/>
          </a:p>
          <a:p>
            <a:pPr marL="0" indent="0" algn="r">
              <a:buNone/>
            </a:pPr>
            <a:r>
              <a:rPr lang="en-AU" sz="800" dirty="0" smtClean="0"/>
              <a:t>	IMAGE SOURCE: http</a:t>
            </a:r>
            <a:r>
              <a:rPr lang="en-AU" sz="800" dirty="0"/>
              <a:t>://www2.gnb.ca/content/gnb/en/departments/attorney_general/acts_regulations.html</a:t>
            </a:r>
            <a:endParaRPr lang="en-AU" sz="800" dirty="0" smtClean="0"/>
          </a:p>
          <a:p>
            <a:pPr marL="0" indent="0" algn="r">
              <a:buNone/>
            </a:pPr>
            <a:endParaRPr lang="en-AU" dirty="0"/>
          </a:p>
        </p:txBody>
      </p:sp>
      <p:pic>
        <p:nvPicPr>
          <p:cNvPr id="2050" name="Picture 2" descr="\\internal.dom\corp\UserData\Kalgoorlie\HomeDrive\MIRSDGC\Desktop\law book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39853"/>
            <a:ext cx="7875240" cy="194513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WHSMS / PHMP / PCP</a:t>
            </a:r>
            <a:endParaRPr lang="en-AU" dirty="0"/>
          </a:p>
        </p:txBody>
      </p:sp>
      <p:pic>
        <p:nvPicPr>
          <p:cNvPr id="4" name="Content Placeholder 3" descr="RiskMgt_3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124744"/>
            <a:ext cx="7751881" cy="475523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6516216" y="3789041"/>
            <a:ext cx="864096" cy="115212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4" charset="-128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499992" y="3789041"/>
            <a:ext cx="864096" cy="23042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4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347864" y="3789041"/>
            <a:ext cx="864096" cy="23042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6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Safety Management System (SMS</a:t>
            </a:r>
            <a:r>
              <a:rPr lang="en-AU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53506"/>
            <a:ext cx="7772400" cy="4495800"/>
          </a:xfrm>
        </p:spPr>
        <p:txBody>
          <a:bodyPr/>
          <a:lstStyle/>
          <a:p>
            <a:r>
              <a:rPr lang="en-US" altLang="en-US" sz="2000" dirty="0"/>
              <a:t>Mine operator must </a:t>
            </a:r>
            <a:r>
              <a:rPr lang="en-US" altLang="en-US" sz="2000" dirty="0">
                <a:solidFill>
                  <a:srgbClr val="CF5E31"/>
                </a:solidFill>
              </a:rPr>
              <a:t>establish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CF5E31"/>
                </a:solidFill>
              </a:rPr>
              <a:t>implement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AU" sz="2000" dirty="0"/>
              <a:t>SMS </a:t>
            </a:r>
            <a:endParaRPr lang="en-AU" sz="2000" dirty="0" smtClean="0"/>
          </a:p>
          <a:p>
            <a:pPr marL="0" indent="0">
              <a:buNone/>
            </a:pPr>
            <a:endParaRPr lang="en-AU" sz="800" dirty="0"/>
          </a:p>
          <a:p>
            <a:r>
              <a:rPr lang="en-AU" sz="2000" dirty="0" smtClean="0"/>
              <a:t>SMS must be used as primary tool to manage health and safety risks by mine operator </a:t>
            </a:r>
          </a:p>
          <a:p>
            <a:pPr marL="0" indent="0">
              <a:buNone/>
            </a:pPr>
            <a:endParaRPr lang="en-AU" sz="800" dirty="0" smtClean="0"/>
          </a:p>
          <a:p>
            <a:r>
              <a:rPr lang="en-AU" sz="2000" dirty="0" smtClean="0"/>
              <a:t>No </a:t>
            </a:r>
            <a:r>
              <a:rPr lang="en-AU" sz="2000" dirty="0"/>
              <a:t>mining operations to take place without </a:t>
            </a:r>
            <a:r>
              <a:rPr lang="en-AU" sz="2000" dirty="0" smtClean="0"/>
              <a:t>SMS </a:t>
            </a:r>
            <a:r>
              <a:rPr lang="en-AU" sz="2000" dirty="0"/>
              <a:t>established and </a:t>
            </a:r>
            <a:r>
              <a:rPr lang="en-AU" sz="2000" dirty="0" smtClean="0"/>
              <a:t>implemented</a:t>
            </a:r>
          </a:p>
          <a:p>
            <a:pPr marL="0" indent="0">
              <a:buNone/>
            </a:pPr>
            <a:endParaRPr lang="en-AU" sz="800" dirty="0"/>
          </a:p>
          <a:p>
            <a:r>
              <a:rPr lang="en-AU" sz="2000" dirty="0" smtClean="0"/>
              <a:t>SMS </a:t>
            </a:r>
            <a:r>
              <a:rPr lang="en-AU" sz="2000" dirty="0"/>
              <a:t>to deal with </a:t>
            </a:r>
            <a:r>
              <a:rPr lang="en-AU" sz="2000" dirty="0">
                <a:solidFill>
                  <a:srgbClr val="CF5E31"/>
                </a:solidFill>
              </a:rPr>
              <a:t>current</a:t>
            </a:r>
            <a:r>
              <a:rPr lang="en-AU" sz="2000" dirty="0">
                <a:solidFill>
                  <a:srgbClr val="FF0000"/>
                </a:solidFill>
              </a:rPr>
              <a:t> </a:t>
            </a:r>
            <a:r>
              <a:rPr lang="en-AU" sz="2000" dirty="0" smtClean="0"/>
              <a:t>operations</a:t>
            </a:r>
          </a:p>
          <a:p>
            <a:pPr marL="0" indent="0">
              <a:buNone/>
            </a:pPr>
            <a:endParaRPr lang="en-AU" sz="800" dirty="0" smtClean="0"/>
          </a:p>
          <a:p>
            <a:r>
              <a:rPr lang="en-AU" sz="2000" dirty="0" smtClean="0"/>
              <a:t>SMS </a:t>
            </a:r>
            <a:r>
              <a:rPr lang="en-AU" sz="2000" dirty="0"/>
              <a:t>must be </a:t>
            </a:r>
            <a:r>
              <a:rPr lang="en-AU" sz="2000" dirty="0" smtClean="0"/>
              <a:t>appropriate to mining                      operations </a:t>
            </a:r>
            <a:r>
              <a:rPr lang="en-AU" sz="2000" dirty="0"/>
              <a:t>depending </a:t>
            </a:r>
            <a:r>
              <a:rPr lang="en-AU" sz="2000" dirty="0" smtClean="0"/>
              <a:t>on:</a:t>
            </a:r>
          </a:p>
          <a:p>
            <a:pPr lvl="1"/>
            <a:r>
              <a:rPr lang="en-AU" sz="2000" dirty="0" smtClean="0"/>
              <a:t>nature</a:t>
            </a:r>
          </a:p>
          <a:p>
            <a:pPr lvl="1"/>
            <a:r>
              <a:rPr lang="en-AU" sz="2000" dirty="0" smtClean="0"/>
              <a:t>complexity</a:t>
            </a:r>
          </a:p>
          <a:p>
            <a:pPr lvl="1"/>
            <a:r>
              <a:rPr lang="en-AU" sz="2000" dirty="0" smtClean="0"/>
              <a:t>location</a:t>
            </a:r>
            <a:endParaRPr lang="en-AU" sz="2000" dirty="0"/>
          </a:p>
          <a:p>
            <a:endParaRPr lang="en-AU" dirty="0" smtClean="0"/>
          </a:p>
          <a:p>
            <a:endParaRPr lang="en-AU" dirty="0" smtClean="0"/>
          </a:p>
        </p:txBody>
      </p:sp>
      <p:pic>
        <p:nvPicPr>
          <p:cNvPr id="4" name="Picture 2" descr="\\internal.dom\Corp\UserData\Kalgoorlie\HomeDrive\MIRSDGC\My Documents\Photographs\2015\15-02-27 Nevoria UG\P2270083 - compress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3645024"/>
            <a:ext cx="2879435" cy="216034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9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SMS requirements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340768"/>
            <a:ext cx="7848872" cy="5184576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SMS must be:</a:t>
            </a:r>
          </a:p>
          <a:p>
            <a:pPr>
              <a:buClr>
                <a:schemeClr val="tx1"/>
              </a:buClr>
            </a:pPr>
            <a:r>
              <a:rPr lang="en-AU" sz="2000" dirty="0" smtClean="0"/>
              <a:t>A</a:t>
            </a:r>
            <a:r>
              <a:rPr lang="en-AU" sz="2000" dirty="0" smtClean="0">
                <a:solidFill>
                  <a:srgbClr val="CF5E31"/>
                </a:solidFill>
              </a:rPr>
              <a:t> comprehensive</a:t>
            </a:r>
            <a:r>
              <a:rPr lang="en-AU" sz="2000" dirty="0" smtClean="0"/>
              <a:t> and </a:t>
            </a:r>
            <a:r>
              <a:rPr lang="en-AU" sz="2000" dirty="0" smtClean="0">
                <a:solidFill>
                  <a:srgbClr val="CF5E31"/>
                </a:solidFill>
              </a:rPr>
              <a:t>integrated</a:t>
            </a:r>
            <a:r>
              <a:rPr lang="en-AU" sz="2000" dirty="0" smtClean="0"/>
              <a:t> system to manage </a:t>
            </a:r>
            <a:r>
              <a:rPr lang="en-AU" sz="2000" dirty="0" smtClean="0">
                <a:solidFill>
                  <a:srgbClr val="CF5E31"/>
                </a:solidFill>
              </a:rPr>
              <a:t>all</a:t>
            </a:r>
            <a:r>
              <a:rPr lang="en-AU" sz="2000" dirty="0" smtClean="0"/>
              <a:t> risks associated with the mine and mining operation</a:t>
            </a:r>
          </a:p>
          <a:p>
            <a:pPr marL="0" indent="0">
              <a:buClr>
                <a:schemeClr val="tx1"/>
              </a:buClr>
              <a:buNone/>
            </a:pPr>
            <a:endParaRPr lang="en-AU" sz="800" dirty="0" smtClean="0"/>
          </a:p>
          <a:p>
            <a:r>
              <a:rPr lang="en-AU" sz="2000" dirty="0" smtClean="0"/>
              <a:t>Developed and maintained in </a:t>
            </a:r>
            <a:r>
              <a:rPr lang="en-AU" sz="2000" dirty="0" smtClean="0">
                <a:solidFill>
                  <a:srgbClr val="CF5E31"/>
                </a:solidFill>
              </a:rPr>
              <a:t>consultation</a:t>
            </a:r>
            <a:r>
              <a:rPr lang="en-AU" sz="2000" dirty="0" smtClean="0"/>
              <a:t> with relevant employees</a:t>
            </a:r>
          </a:p>
          <a:p>
            <a:pPr marL="0" indent="0">
              <a:buNone/>
            </a:pPr>
            <a:endParaRPr lang="en-AU" sz="800" dirty="0" smtClean="0"/>
          </a:p>
          <a:p>
            <a:r>
              <a:rPr lang="en-AU" sz="2000" dirty="0">
                <a:solidFill>
                  <a:srgbClr val="CF5E31"/>
                </a:solidFill>
              </a:rPr>
              <a:t>Documented</a:t>
            </a:r>
            <a:r>
              <a:rPr lang="en-AU" sz="2000" dirty="0" smtClean="0"/>
              <a:t> and be part of mine records</a:t>
            </a:r>
          </a:p>
          <a:p>
            <a:pPr marL="0" indent="0">
              <a:buNone/>
            </a:pPr>
            <a:endParaRPr lang="en-AU" sz="800" dirty="0">
              <a:solidFill>
                <a:srgbClr val="CF5E31"/>
              </a:solidFill>
            </a:endParaRPr>
          </a:p>
          <a:p>
            <a:r>
              <a:rPr lang="en-AU" sz="2000" dirty="0" smtClean="0">
                <a:solidFill>
                  <a:srgbClr val="CF5E31"/>
                </a:solidFill>
              </a:rPr>
              <a:t>Measured</a:t>
            </a:r>
            <a:r>
              <a:rPr lang="en-AU" sz="2000" dirty="0" smtClean="0"/>
              <a:t> for effectiveness</a:t>
            </a:r>
          </a:p>
          <a:p>
            <a:pPr marL="0" indent="0">
              <a:buNone/>
            </a:pPr>
            <a:endParaRPr lang="en-AU" sz="800" dirty="0" smtClean="0"/>
          </a:p>
          <a:p>
            <a:r>
              <a:rPr lang="en-AU" sz="2000" dirty="0">
                <a:solidFill>
                  <a:srgbClr val="CF5E31"/>
                </a:solidFill>
              </a:rPr>
              <a:t>Maintained</a:t>
            </a:r>
            <a:r>
              <a:rPr lang="en-AU" sz="2000" dirty="0"/>
              <a:t> to remain </a:t>
            </a:r>
            <a:r>
              <a:rPr lang="en-AU" sz="2000" dirty="0" smtClean="0"/>
              <a:t>effective</a:t>
            </a:r>
          </a:p>
          <a:p>
            <a:pPr marL="0" indent="0">
              <a:buNone/>
            </a:pPr>
            <a:endParaRPr lang="en-AU" sz="800" dirty="0" smtClean="0"/>
          </a:p>
          <a:p>
            <a:r>
              <a:rPr lang="en-AU" sz="2000" dirty="0" smtClean="0">
                <a:solidFill>
                  <a:srgbClr val="CF5E31"/>
                </a:solidFill>
              </a:rPr>
              <a:t>Reviewed:</a:t>
            </a:r>
            <a:endParaRPr lang="en-AU" sz="2000" dirty="0">
              <a:solidFill>
                <a:srgbClr val="CF5E31"/>
              </a:solidFill>
            </a:endParaRPr>
          </a:p>
          <a:p>
            <a:pPr lvl="1"/>
            <a:r>
              <a:rPr lang="en-AU" sz="1800" dirty="0" smtClean="0"/>
              <a:t>within </a:t>
            </a:r>
            <a:r>
              <a:rPr lang="en-AU" sz="1800" dirty="0"/>
              <a:t>first 12 months of </a:t>
            </a:r>
            <a:r>
              <a:rPr lang="en-AU" sz="1800" dirty="0" smtClean="0"/>
              <a:t>commencement                                                                            </a:t>
            </a:r>
            <a:r>
              <a:rPr lang="en-AU" sz="1800" dirty="0"/>
              <a:t>for new mines</a:t>
            </a:r>
          </a:p>
          <a:p>
            <a:pPr lvl="1"/>
            <a:r>
              <a:rPr lang="en-AU" sz="1800" dirty="0" smtClean="0"/>
              <a:t>once </a:t>
            </a:r>
            <a:r>
              <a:rPr lang="en-AU" sz="1800" dirty="0"/>
              <a:t>every 3 </a:t>
            </a:r>
            <a:r>
              <a:rPr lang="en-AU" sz="1800" dirty="0" smtClean="0"/>
              <a:t>years or as necessary </a:t>
            </a:r>
            <a:endParaRPr lang="en-AU" sz="1800" dirty="0"/>
          </a:p>
          <a:p>
            <a:pPr marL="457200" lvl="1" indent="0"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>
              <a:solidFill>
                <a:srgbClr val="CF5E31"/>
              </a:solidFill>
            </a:endParaRPr>
          </a:p>
          <a:p>
            <a:endParaRPr lang="en-A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4236" y="4077072"/>
            <a:ext cx="2562501" cy="192171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46" y="260648"/>
            <a:ext cx="8852028" cy="6260975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eaLnBrk="0" hangingPunct="0">
              <a:defRPr/>
            </a:pPr>
            <a:fld id="{CB34EFFD-3D38-454F-BF4C-702427A67346}" type="slidenum">
              <a:rPr lang="en-US" smtClean="0">
                <a:solidFill>
                  <a:prstClr val="white"/>
                </a:solidFill>
              </a:rPr>
              <a:pPr algn="l" eaLnBrk="0" hangingPunct="0">
                <a:defRPr/>
              </a:pPr>
              <a:t>37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67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internal.dom\Corp\UserData\Kalgoorlie\HomeDrive\MIRSDGC\My Documents\Photographs\2014\14-07-10 Beta Hunt\P71000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7" y="1394774"/>
            <a:ext cx="6840760" cy="513057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648072"/>
          </a:xfrm>
          <a:solidFill>
            <a:schemeClr val="bg1"/>
          </a:solidFill>
          <a:effectLst>
            <a:softEdge rad="127000"/>
          </a:effectLst>
        </p:spPr>
        <p:txBody>
          <a:bodyPr/>
          <a:lstStyle/>
          <a:p>
            <a:r>
              <a:rPr lang="en-AU" dirty="0" smtClean="0"/>
              <a:t>Ventilation </a:t>
            </a:r>
            <a:r>
              <a:rPr lang="en-AU" dirty="0"/>
              <a:t>management moving forward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7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Continued compliance with existing legislation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922" y="2204864"/>
            <a:ext cx="7411470" cy="720080"/>
          </a:xfrm>
        </p:spPr>
        <p:txBody>
          <a:bodyPr/>
          <a:lstStyle/>
          <a:p>
            <a:r>
              <a:rPr lang="en-AU" dirty="0" smtClean="0"/>
              <a:t>Requirements of MSIA continue to apply</a:t>
            </a:r>
          </a:p>
          <a:p>
            <a:pPr marL="857250" lvl="1" indent="-457200">
              <a:buFont typeface="+mj-lt"/>
              <a:buAutoNum type="alphaLcPeriod"/>
            </a:pPr>
            <a:endParaRPr lang="en-AU" sz="800" dirty="0"/>
          </a:p>
        </p:txBody>
      </p:sp>
      <p:pic>
        <p:nvPicPr>
          <p:cNvPr id="4" name="Picture 2" descr="\\internal.dom\Corp\UserData\Kalgoorlie\HomeDrive\MIRSDGC\My Documents\Photographs\2014\14-09-04 Homestead UG\P9040009 - Compresse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3147560"/>
            <a:ext cx="3441303" cy="336254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163608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AU" sz="2400" dirty="0">
                <a:latin typeface="+mn-lt"/>
              </a:rPr>
              <a:t>Current legislation will remain </a:t>
            </a:r>
            <a:r>
              <a:rPr lang="en-AU" sz="2400" dirty="0" smtClean="0">
                <a:latin typeface="+mn-lt"/>
              </a:rPr>
              <a:t>until </a:t>
            </a:r>
            <a:r>
              <a:rPr lang="en-AU" sz="2400" dirty="0">
                <a:latin typeface="+mn-lt"/>
              </a:rPr>
              <a:t>at least end of 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400" y="2708920"/>
            <a:ext cx="42889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─"/>
            </a:pPr>
            <a:r>
              <a:rPr lang="en-AU" sz="2000" dirty="0" smtClean="0"/>
              <a:t>S. 9(1) Provide </a:t>
            </a:r>
            <a:r>
              <a:rPr lang="en-AU" sz="2000" dirty="0"/>
              <a:t>and </a:t>
            </a:r>
            <a:r>
              <a:rPr lang="en-AU" sz="2000" dirty="0" smtClean="0"/>
              <a:t>maintain workplaces</a:t>
            </a:r>
            <a:r>
              <a:rPr lang="en-AU" sz="2000" dirty="0"/>
              <a:t>, plant, </a:t>
            </a:r>
            <a:r>
              <a:rPr lang="en-AU" sz="2000" dirty="0" smtClean="0"/>
              <a:t>and systems </a:t>
            </a:r>
            <a:r>
              <a:rPr lang="en-AU" sz="2000" dirty="0"/>
              <a:t>of work of a </a:t>
            </a:r>
            <a:r>
              <a:rPr lang="en-AU" sz="2000" dirty="0" smtClean="0"/>
              <a:t>kind that</a:t>
            </a:r>
            <a:r>
              <a:rPr lang="en-AU" sz="2000" dirty="0"/>
              <a:t>, so far as is practicable, the employer’s employees are not exposed to hazards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0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1143000"/>
          </a:xfrm>
          <a:solidFill>
            <a:schemeClr val="bg1"/>
          </a:solidFill>
          <a:effectLst>
            <a:softEdge rad="127000"/>
          </a:effectLst>
        </p:spPr>
        <p:txBody>
          <a:bodyPr/>
          <a:lstStyle/>
          <a:p>
            <a:r>
              <a:rPr lang="en-AU" dirty="0" smtClean="0"/>
              <a:t>Ventilation management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96752"/>
            <a:ext cx="8064896" cy="5184576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AU" sz="2200" dirty="0" smtClean="0"/>
              <a:t>An obligation placed on PCBUs to: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identify principal hazards, </a:t>
            </a:r>
            <a:r>
              <a:rPr lang="en-AU" sz="2200" dirty="0">
                <a:solidFill>
                  <a:srgbClr val="CF5E31"/>
                </a:solidFill>
                <a:cs typeface="+mn-cs"/>
              </a:rPr>
              <a:t>including </a:t>
            </a:r>
            <a:r>
              <a:rPr lang="en-AU" sz="2200" dirty="0" smtClean="0">
                <a:solidFill>
                  <a:srgbClr val="CF5E31"/>
                </a:solidFill>
                <a:cs typeface="+mn-cs"/>
              </a:rPr>
              <a:t>ventilation </a:t>
            </a:r>
            <a:r>
              <a:rPr lang="en-AU" sz="2200" dirty="0"/>
              <a:t>and develop </a:t>
            </a:r>
            <a:r>
              <a:rPr lang="en-AU" sz="2200" dirty="0" smtClean="0"/>
              <a:t>Principal </a:t>
            </a:r>
            <a:r>
              <a:rPr lang="en-AU" sz="2200" dirty="0"/>
              <a:t>Hazard Management </a:t>
            </a:r>
            <a:r>
              <a:rPr lang="en-AU" sz="2200" dirty="0" smtClean="0"/>
              <a:t>Plans</a:t>
            </a:r>
            <a:endParaRPr lang="en-AU" sz="2200" dirty="0"/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exercise </a:t>
            </a:r>
            <a:r>
              <a:rPr lang="en-AU" sz="2200" dirty="0"/>
              <a:t>“due diligence” through consultation, representation and </a:t>
            </a:r>
            <a:r>
              <a:rPr lang="en-AU" sz="2200" dirty="0" smtClean="0"/>
              <a:t>participation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risk </a:t>
            </a:r>
            <a:r>
              <a:rPr lang="en-AU" sz="2200" dirty="0"/>
              <a:t>assess and implement effective controls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identify </a:t>
            </a:r>
            <a:r>
              <a:rPr lang="en-AU" sz="2200" dirty="0"/>
              <a:t>all reasonably foreseeable </a:t>
            </a:r>
            <a:r>
              <a:rPr lang="en-AU" sz="2200" dirty="0" smtClean="0"/>
              <a:t>hazards</a:t>
            </a:r>
            <a:endParaRPr lang="en-AU" sz="2200" dirty="0"/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eliminate </a:t>
            </a:r>
            <a:r>
              <a:rPr lang="en-AU" sz="2200" dirty="0"/>
              <a:t>risks – so far as is reasonably </a:t>
            </a:r>
            <a:r>
              <a:rPr lang="en-AU" sz="2200" dirty="0" smtClean="0"/>
              <a:t>practicable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maintain, monitor and review controls</a:t>
            </a:r>
            <a:endParaRPr lang="en-AU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7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1143000"/>
          </a:xfrm>
          <a:solidFill>
            <a:schemeClr val="bg1"/>
          </a:solidFill>
          <a:effectLst>
            <a:softEdge rad="127000"/>
          </a:effectLst>
        </p:spPr>
        <p:txBody>
          <a:bodyPr/>
          <a:lstStyle/>
          <a:p>
            <a:r>
              <a:rPr lang="en-AU" dirty="0" smtClean="0"/>
              <a:t>Ventilation management </a:t>
            </a:r>
            <a:r>
              <a:rPr lang="en-AU" sz="1800" dirty="0" smtClean="0"/>
              <a:t>(</a:t>
            </a:r>
            <a:r>
              <a:rPr lang="en-AU" sz="1800" dirty="0" err="1" smtClean="0"/>
              <a:t>con’t</a:t>
            </a:r>
            <a:r>
              <a:rPr lang="en-AU" sz="1800" dirty="0" smtClean="0"/>
              <a:t>)</a:t>
            </a:r>
            <a:endParaRPr lang="en-AU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96752"/>
            <a:ext cx="8064896" cy="5184576"/>
          </a:xfrm>
        </p:spPr>
        <p:txBody>
          <a:bodyPr/>
          <a:lstStyle/>
          <a:p>
            <a:pPr marL="457200" lvl="1" indent="0">
              <a:spcAft>
                <a:spcPts val="1200"/>
              </a:spcAft>
              <a:buNone/>
            </a:pPr>
            <a:endParaRPr lang="en-AU" sz="2200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AU" sz="2200" dirty="0" smtClean="0"/>
              <a:t>Principal Control Plans to be developed and implemented 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Ventilation Management Plan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Diesel Emissions Management Plan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Risk Based Occupational Hygiene Management Plans (Health)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Fibrous Minerals Management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9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.hswstatic.com/gif/top-5-myths-about-google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3570397" cy="252028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Innovative technological future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7772400" cy="4968552"/>
          </a:xfrm>
        </p:spPr>
        <p:txBody>
          <a:bodyPr/>
          <a:lstStyle/>
          <a:p>
            <a:r>
              <a:rPr lang="en-AU" sz="2200" dirty="0" smtClean="0"/>
              <a:t>Optic fibre communication capability</a:t>
            </a:r>
          </a:p>
          <a:p>
            <a:r>
              <a:rPr lang="en-AU" sz="2200" dirty="0" smtClean="0"/>
              <a:t>Enables real-time analysis:</a:t>
            </a:r>
          </a:p>
          <a:p>
            <a:pPr lvl="1"/>
            <a:r>
              <a:rPr lang="en-AU" sz="2200" dirty="0" smtClean="0"/>
              <a:t>Equipment and personnel movement</a:t>
            </a:r>
          </a:p>
          <a:p>
            <a:pPr lvl="1"/>
            <a:r>
              <a:rPr lang="en-AU" sz="2200" dirty="0" smtClean="0"/>
              <a:t>Machinery emissions monitoring</a:t>
            </a:r>
          </a:p>
          <a:p>
            <a:pPr lvl="1"/>
            <a:r>
              <a:rPr lang="en-AU" sz="2200" dirty="0" smtClean="0"/>
              <a:t>Personal exposure monitoring</a:t>
            </a:r>
          </a:p>
          <a:p>
            <a:pPr lvl="1"/>
            <a:r>
              <a:rPr lang="en-AU" sz="2200" dirty="0" smtClean="0"/>
              <a:t>Ambient fixed position environment monitoring</a:t>
            </a:r>
          </a:p>
          <a:p>
            <a:pPr lvl="1"/>
            <a:r>
              <a:rPr lang="en-AU" sz="2200" dirty="0" smtClean="0"/>
              <a:t>Ventilation flows</a:t>
            </a:r>
          </a:p>
          <a:p>
            <a:pPr lvl="1"/>
            <a:r>
              <a:rPr lang="en-AU" sz="2200" dirty="0" smtClean="0"/>
              <a:t>Temperature, humidity, DP, CO, CO</a:t>
            </a:r>
            <a:r>
              <a:rPr lang="en-AU" sz="2200" baseline="-25000" dirty="0" smtClean="0"/>
              <a:t>2</a:t>
            </a:r>
            <a:r>
              <a:rPr lang="en-AU" sz="2200" dirty="0" smtClean="0"/>
              <a:t>, NOX, SO</a:t>
            </a:r>
            <a:r>
              <a:rPr lang="en-AU" sz="2200" baseline="-25000" dirty="0" smtClean="0"/>
              <a:t>2</a:t>
            </a:r>
            <a:r>
              <a:rPr lang="en-AU" sz="2200" dirty="0" smtClean="0"/>
              <a:t>, CH</a:t>
            </a:r>
            <a:r>
              <a:rPr lang="en-AU" sz="2200" baseline="-25000" dirty="0" smtClean="0"/>
              <a:t>4</a:t>
            </a:r>
            <a:r>
              <a:rPr lang="en-AU" sz="2200" dirty="0" smtClean="0"/>
              <a:t>, H</a:t>
            </a:r>
            <a:r>
              <a:rPr lang="en-AU" sz="2200" baseline="-25000" dirty="0" smtClean="0"/>
              <a:t>2</a:t>
            </a:r>
            <a:r>
              <a:rPr lang="en-AU" sz="2200" dirty="0" smtClean="0"/>
              <a:t>S</a:t>
            </a:r>
            <a:endParaRPr lang="en-AU" sz="2200" dirty="0"/>
          </a:p>
          <a:p>
            <a:r>
              <a:rPr lang="en-AU" sz="2200" dirty="0" smtClean="0"/>
              <a:t>Ventilation on demand (VOD)</a:t>
            </a:r>
          </a:p>
          <a:p>
            <a:r>
              <a:rPr lang="en-AU" sz="2200" dirty="0" smtClean="0"/>
              <a:t>Innovation by design – future developments</a:t>
            </a:r>
            <a:endParaRPr lang="en-AU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4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180030">
            <a:off x="6646457" y="3494824"/>
            <a:ext cx="1927844" cy="2812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6" t="18585" r="29276" b="2294"/>
          <a:stretch/>
        </p:blipFill>
        <p:spPr bwMode="auto">
          <a:xfrm rot="1186727">
            <a:off x="5242873" y="2530906"/>
            <a:ext cx="1973163" cy="282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 </a:t>
            </a:r>
            <a:endParaRPr lang="en-A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173919">
            <a:off x="3786387" y="1565880"/>
            <a:ext cx="1908346" cy="2886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611560" y="186669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-12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124" charset="-128"/>
              </a:defRPr>
            </a:lvl9pPr>
          </a:lstStyle>
          <a:p>
            <a:pPr algn="ctr"/>
            <a:r>
              <a:rPr lang="en-AU" kern="0" dirty="0" smtClean="0"/>
              <a:t>WA Mine Ventilation Management</a:t>
            </a:r>
            <a:br>
              <a:rPr lang="en-AU" kern="0" dirty="0" smtClean="0"/>
            </a:br>
            <a:r>
              <a:rPr lang="en-AU" kern="0" dirty="0" smtClean="0"/>
              <a:t>         New Code of Practice</a:t>
            </a:r>
            <a:endParaRPr lang="en-AU" kern="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51529">
            <a:off x="668831" y="2216990"/>
            <a:ext cx="2947566" cy="370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 rot="19703906">
            <a:off x="133617" y="1687066"/>
            <a:ext cx="312047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In development – seeking industry involvement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0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Stay informed!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AU" sz="2400" dirty="0"/>
              <a:t>Subscribe to our email alert service </a:t>
            </a:r>
          </a:p>
          <a:p>
            <a:pPr marL="0" indent="0">
              <a:buFontTx/>
              <a:buNone/>
              <a:defRPr/>
            </a:pPr>
            <a:r>
              <a:rPr lang="en-AU" sz="2400" dirty="0"/>
              <a:t>and receive weekly news about:</a:t>
            </a:r>
          </a:p>
          <a:p>
            <a:pPr>
              <a:defRPr/>
            </a:pPr>
            <a:r>
              <a:rPr lang="en-AU" sz="2400" dirty="0"/>
              <a:t>recent publications</a:t>
            </a:r>
          </a:p>
          <a:p>
            <a:pPr>
              <a:defRPr/>
            </a:pPr>
            <a:r>
              <a:rPr lang="en-AU" sz="2400" dirty="0"/>
              <a:t>latest safety alerts</a:t>
            </a:r>
          </a:p>
          <a:p>
            <a:pPr>
              <a:defRPr/>
            </a:pPr>
            <a:r>
              <a:rPr lang="en-AU" sz="2400" dirty="0"/>
              <a:t>events</a:t>
            </a:r>
          </a:p>
          <a:p>
            <a:pPr>
              <a:defRPr/>
            </a:pPr>
            <a:r>
              <a:rPr lang="en-AU" sz="2400" dirty="0"/>
              <a:t>what’s happening at Resources Safety.</a:t>
            </a:r>
          </a:p>
          <a:p>
            <a:pPr>
              <a:defRPr/>
            </a:pPr>
            <a:endParaRPr lang="en-AU" sz="2400" dirty="0"/>
          </a:p>
          <a:p>
            <a:pPr marL="0" indent="0">
              <a:buFontTx/>
              <a:buNone/>
              <a:defRPr/>
            </a:pPr>
            <a:r>
              <a:rPr lang="en-AU" sz="2400" dirty="0"/>
              <a:t>Visit </a:t>
            </a:r>
            <a:r>
              <a:rPr lang="en-AU" sz="2400" dirty="0">
                <a:solidFill>
                  <a:srgbClr val="CF5E31"/>
                </a:solidFill>
              </a:rPr>
              <a:t>www.dmp.wa.gov.au/ResourcesSafety</a:t>
            </a:r>
          </a:p>
          <a:p>
            <a:pPr marL="0" indent="0">
              <a:buFontTx/>
              <a:buNone/>
              <a:defRPr/>
            </a:pPr>
            <a:r>
              <a:rPr lang="en-AU" sz="2400" dirty="0"/>
              <a:t>to sign up</a:t>
            </a:r>
          </a:p>
          <a:p>
            <a:pPr>
              <a:defRPr/>
            </a:pPr>
            <a:endParaRPr lang="en-AU" sz="2400" dirty="0"/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488" y="188913"/>
            <a:ext cx="2049462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9663" y="4797425"/>
            <a:ext cx="1343025" cy="1306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C1278F-C93A-44A2-AB74-1750ADFF244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urDocsIsRecordsDocument xmlns="dce3ed02-b0cd-470d-9119-e5f1a2533a21">true</OurDocsIsRecordsDocument>
    <OurDocsDataStore xmlns="dce3ed02-b0cd-470d-9119-e5f1a2533a21">Central</OurDocsDataStore>
    <OurDocsDocId xmlns="dce3ed02-b0cd-470d-9119-e5f1a2533a21">001244.Safety.Coms</OurDocsDocId>
    <OurDocsVersionCreatedBy xmlns="dce3ed02-b0cd-470d-9119-e5f1a2533a21">MIRSDVE</OurDocsVersionCreatedBy>
    <OurDocsIsLocked xmlns="dce3ed02-b0cd-470d-9119-e5f1a2533a21">false</OurDocsIsLocked>
    <OurDocsDocumentType xmlns="dce3ed02-b0cd-470d-9119-e5f1a2533a21">Web Document</OurDocsDocumentType>
    <OurDocsFileNumbers xmlns="dce3ed02-b0cd-470d-9119-e5f1a2533a21">A0549/201501</OurDocsFileNumbers>
    <OurDocsLockedOnBehalfOf xmlns="dce3ed02-b0cd-470d-9119-e5f1a2533a21" xsi:nil="true"/>
    <OurDocsDocumentDate xmlns="dce3ed02-b0cd-470d-9119-e5f1a2533a21">2015-05-28T16:00:00+00:00</OurDocsDocumentDate>
    <OurDocsVersionCreatedAt xmlns="dce3ed02-b0cd-470d-9119-e5f1a2533a21">2015-05-29T01:15:32+00:00</OurDocsVersionCreatedAt>
    <OurDocsReleaseClassification xmlns="dce3ed02-b0cd-470d-9119-e5f1a2533a21">Departmental Use Only</OurDocsReleaseClassification>
    <OurDocsTitle xmlns="dce3ed02-b0cd-470d-9119-e5f1a2533a21">MS - Toolbox Presentation - 2015 - RBHMP - Ventilation of underground mines in Western Australia</OurDocsTitle>
    <OurDocsLocation xmlns="dce3ed02-b0cd-470d-9119-e5f1a2533a21">Perth</OurDocsLocation>
    <OurDocsDescription xmlns="dce3ed02-b0cd-470d-9119-e5f1a2533a21" xsi:nil="true"/>
    <OurDocsVersionReason xmlns="dce3ed02-b0cd-470d-9119-e5f1a2533a21" xsi:nil="true"/>
    <OurDocsAuthor xmlns="dce3ed02-b0cd-470d-9119-e5f1a2533a21">Tracy Wynands</OurDocsAuthor>
    <OurDocsLockedBy xmlns="dce3ed02-b0cd-470d-9119-e5f1a2533a21" xsi:nil="true"/>
    <OurDocsLockedOn xmlns="dce3ed02-b0cd-470d-9119-e5f1a2533a21" xsi:nil="true"/>
    <OurDocsVersionNumber xmlns="dce3ed02-b0cd-470d-9119-e5f1a2533a21">1</OurDocsVersionNumber>
    <OurDocsDocumentSource xmlns="dce3ed02-b0cd-470d-9119-e5f1a2533a21">Internal</OurDocsDocumentSourc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urDocs Document" ma:contentTypeID="0x0101000AC6246A9CD2FC45B52DC6FEC0F0AAAA00A5C1F1DA62DAB340B34B67F1BBB7A427" ma:contentTypeVersion="32" ma:contentTypeDescription="Create a new document." ma:contentTypeScope="" ma:versionID="ed85fc0e994bd587aacbec29dd8edd5c">
  <xsd:schema xmlns:xsd="http://www.w3.org/2001/XMLSchema" xmlns:xs="http://www.w3.org/2001/XMLSchema" xmlns:p="http://schemas.microsoft.com/office/2006/metadata/properties" xmlns:ns2="dce3ed02-b0cd-470d-9119-e5f1a2533a21" targetNamespace="http://schemas.microsoft.com/office/2006/metadata/properties" ma:root="true" ma:fieldsID="d6fc7f555b4b50738d5ce00429abb5da" ns2:_="">
    <xsd:import namespace="dce3ed02-b0cd-470d-9119-e5f1a2533a21"/>
    <xsd:element name="properties">
      <xsd:complexType>
        <xsd:sequence>
          <xsd:element name="documentManagement">
            <xsd:complexType>
              <xsd:all>
                <xsd:element ref="ns2:OurDocsDataStore"/>
                <xsd:element ref="ns2:OurDocsDocId"/>
                <xsd:element ref="ns2:OurDocsVersionNumber"/>
                <xsd:element ref="ns2:OurDocsIsRecordsDocument" minOccurs="0"/>
                <xsd:element ref="ns2:OurDocsIsLocked" minOccurs="0"/>
                <xsd:element ref="ns2:OurDocsTitle" minOccurs="0"/>
                <xsd:element ref="ns2:OurDocsDescription" minOccurs="0"/>
                <xsd:element ref="ns2:OurDocsAuthor" minOccurs="0"/>
                <xsd:element ref="ns2:OurDocsLocation" minOccurs="0"/>
                <xsd:element ref="ns2:OurDocsReleaseClassification" minOccurs="0"/>
                <xsd:element ref="ns2:OurDocsDocumentType" minOccurs="0"/>
                <xsd:element ref="ns2:OurDocsDocumentDate" minOccurs="0"/>
                <xsd:element ref="ns2:OurDocsDocumentSource" minOccurs="0"/>
                <xsd:element ref="ns2:OurDocsFileNumbers" minOccurs="0"/>
                <xsd:element ref="ns2:OurDocsLockedBy" minOccurs="0"/>
                <xsd:element ref="ns2:OurDocsLockedOnBehalfOf" minOccurs="0"/>
                <xsd:element ref="ns2:OurDocsLockedOn" minOccurs="0"/>
                <xsd:element ref="ns2:OurDocsVersionCreatedBy" minOccurs="0"/>
                <xsd:element ref="ns2:OurDocsVersionCreatedAt" minOccurs="0"/>
                <xsd:element ref="ns2:OurDocsVersionReas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3ed02-b0cd-470d-9119-e5f1a2533a21" elementFormDefault="qualified">
    <xsd:import namespace="http://schemas.microsoft.com/office/2006/documentManagement/types"/>
    <xsd:import namespace="http://schemas.microsoft.com/office/infopath/2007/PartnerControls"/>
    <xsd:element name="OurDocsDataStore" ma:index="8" ma:displayName="DataStore" ma:internalName="OurDocsDataStore">
      <xsd:simpleType>
        <xsd:restriction base="dms:Text"/>
      </xsd:simpleType>
    </xsd:element>
    <xsd:element name="OurDocsDocId" ma:index="9" ma:displayName="DocId" ma:internalName="OurDocsDocId">
      <xsd:simpleType>
        <xsd:restriction base="dms:Text"/>
      </xsd:simpleType>
    </xsd:element>
    <xsd:element name="OurDocsVersionNumber" ma:index="10" ma:displayName="VersionNumber" ma:internalName="OurDocsVersionNumber">
      <xsd:simpleType>
        <xsd:restriction base="dms:Text"/>
      </xsd:simpleType>
    </xsd:element>
    <xsd:element name="OurDocsIsRecordsDocument" ma:index="11" nillable="true" ma:displayName="IsRecordsDocument" ma:internalName="OurDocsIsRecordsDocument">
      <xsd:simpleType>
        <xsd:restriction base="dms:Boolean"/>
      </xsd:simpleType>
    </xsd:element>
    <xsd:element name="OurDocsIsLocked" ma:index="12" nillable="true" ma:displayName="IsLocked" ma:internalName="OurDocsIsLocked">
      <xsd:simpleType>
        <xsd:restriction base="dms:Boolean"/>
      </xsd:simpleType>
    </xsd:element>
    <xsd:element name="OurDocsTitle" ma:index="13" nillable="true" ma:displayName="Title" ma:internalName="OurDocsTitle">
      <xsd:simpleType>
        <xsd:restriction base="dms:Text"/>
      </xsd:simpleType>
    </xsd:element>
    <xsd:element name="OurDocsDescription" ma:index="14" nillable="true" ma:displayName="Description" ma:internalName="OurDocsDescription">
      <xsd:simpleType>
        <xsd:restriction base="dms:Note">
          <xsd:maxLength value="255"/>
        </xsd:restriction>
      </xsd:simpleType>
    </xsd:element>
    <xsd:element name="OurDocsAuthor" ma:index="15" nillable="true" ma:displayName="Author" ma:internalName="OurDocsAuthor">
      <xsd:simpleType>
        <xsd:restriction base="dms:Text"/>
      </xsd:simpleType>
    </xsd:element>
    <xsd:element name="OurDocsLocation" ma:index="16" nillable="true" ma:displayName="Location" ma:internalName="OurDocsLocation">
      <xsd:simpleType>
        <xsd:restriction base="dms:Text"/>
      </xsd:simpleType>
    </xsd:element>
    <xsd:element name="OurDocsReleaseClassification" ma:index="17" nillable="true" ma:displayName="ReleaseClassification" ma:internalName="OurDocsReleaseClassification">
      <xsd:simpleType>
        <xsd:restriction base="dms:Choice">
          <xsd:enumeration value="Departmental Use Only"/>
          <xsd:enumeration value="Within Government Only"/>
          <xsd:enumeration value="Addressee Use Only"/>
          <xsd:enumeration value="Addressee and Within Government Only"/>
          <xsd:enumeration value="For Public Release"/>
          <xsd:enumeration value="UNKNOWN"/>
        </xsd:restriction>
      </xsd:simpleType>
    </xsd:element>
    <xsd:element name="OurDocsDocumentType" ma:index="18" nillable="true" ma:displayName="DocumentType" ma:internalName="OurDocsDocumentType">
      <xsd:simpleType>
        <xsd:restriction base="dms:Choice">
          <xsd:enumeration value="Administration"/>
          <xsd:enumeration value="Agenda"/>
          <xsd:enumeration value="Appointment"/>
          <xsd:enumeration value="Briefing Note"/>
          <xsd:enumeration value="Certificate of Competency"/>
          <xsd:enumeration value="Corporate Executive"/>
          <xsd:enumeration value="Corporate Form"/>
          <xsd:enumeration value="Corporate Policy"/>
          <xsd:enumeration value="Corporate Procedure"/>
          <xsd:enumeration value="Document"/>
          <xsd:enumeration value="Email"/>
          <xsd:enumeration value="External Presentations"/>
          <xsd:enumeration value="External Published Document"/>
          <xsd:enumeration value="Facsimile"/>
          <xsd:enumeration value="File"/>
          <xsd:enumeration value="File Note"/>
          <xsd:enumeration value="Form"/>
          <xsd:enumeration value="Incident Report"/>
          <xsd:enumeration value="Internal Memo"/>
          <xsd:enumeration value="Internal Presentations"/>
          <xsd:enumeration value="Investigation Document"/>
          <xsd:enumeration value="Letter"/>
          <xsd:enumeration value="Map"/>
          <xsd:enumeration value="Memorandum"/>
          <xsd:enumeration value="Ministerial"/>
          <xsd:enumeration value="Minutes"/>
          <xsd:enumeration value="Other"/>
          <xsd:enumeration value="Permit"/>
          <xsd:enumeration value="Photos"/>
          <xsd:enumeration value="Policy"/>
          <xsd:enumeration value="Press Clipping"/>
          <xsd:enumeration value="Press Release"/>
          <xsd:enumeration value="Procurement"/>
          <xsd:enumeration value="Production Report"/>
          <xsd:enumeration value="Report"/>
          <xsd:enumeration value="Risk Management"/>
          <xsd:enumeration value="Royalty Audit"/>
          <xsd:enumeration value="Royalty Payment/Revenue"/>
          <xsd:enumeration value="Royalty Return"/>
          <xsd:enumeration value="Safety Bulletin"/>
          <xsd:enumeration value="Speech"/>
          <xsd:enumeration value="Training"/>
          <xsd:enumeration value="Web Document"/>
        </xsd:restriction>
      </xsd:simpleType>
    </xsd:element>
    <xsd:element name="OurDocsDocumentDate" ma:index="19" nillable="true" ma:displayName="DocumentDate" ma:internalName="OurDocsDocumentDate">
      <xsd:simpleType>
        <xsd:restriction base="dms:DateTime"/>
      </xsd:simpleType>
    </xsd:element>
    <xsd:element name="OurDocsDocumentSource" ma:index="20" nillable="true" ma:displayName="DocumentSource" ma:internalName="OurDocsDocumentSource">
      <xsd:simpleType>
        <xsd:restriction base="dms:Choice">
          <xsd:enumeration value="Internal"/>
          <xsd:enumeration value="External"/>
          <xsd:enumeration value="UNKNOWN"/>
        </xsd:restriction>
      </xsd:simpleType>
    </xsd:element>
    <xsd:element name="OurDocsFileNumbers" ma:index="21" nillable="true" ma:displayName="FileNumbers" ma:internalName="OurDocsFileNumbers">
      <xsd:simpleType>
        <xsd:restriction base="dms:Note">
          <xsd:maxLength value="255"/>
        </xsd:restriction>
      </xsd:simpleType>
    </xsd:element>
    <xsd:element name="OurDocsLockedBy" ma:index="22" nillable="true" ma:displayName="LockedBy" ma:internalName="OurDocsLockedBy">
      <xsd:simpleType>
        <xsd:restriction base="dms:Text"/>
      </xsd:simpleType>
    </xsd:element>
    <xsd:element name="OurDocsLockedOnBehalfOf" ma:index="23" nillable="true" ma:displayName="LockedOnBehalfOf" ma:internalName="OurDocsLockedOnBehalfOf">
      <xsd:simpleType>
        <xsd:restriction base="dms:Text"/>
      </xsd:simpleType>
    </xsd:element>
    <xsd:element name="OurDocsLockedOn" ma:index="24" nillable="true" ma:displayName="LockedOn" ma:internalName="OurDocsLockedOn">
      <xsd:simpleType>
        <xsd:restriction base="dms:DateTime"/>
      </xsd:simpleType>
    </xsd:element>
    <xsd:element name="OurDocsVersionCreatedBy" ma:index="25" nillable="true" ma:displayName="VersionCreatedBy" ma:internalName="OurDocsVersionCreatedBy">
      <xsd:simpleType>
        <xsd:restriction base="dms:Text"/>
      </xsd:simpleType>
    </xsd:element>
    <xsd:element name="OurDocsVersionCreatedAt" ma:index="26" nillable="true" ma:displayName="VersionCreatedAt" ma:internalName="OurDocsVersionCreatedAt">
      <xsd:simpleType>
        <xsd:restriction base="dms:DateTime"/>
      </xsd:simpleType>
    </xsd:element>
    <xsd:element name="OurDocsVersionReason" ma:index="27" nillable="true" ma:displayName="VersionReason" ma:internalName="OurDocsVersionReas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47aadd75-fb41-49d7-866d-414b51aa1b7e" ContentTypeId="0x0101000AC6246A9CD2FC45B52DC6FEC0F0AAAA" PreviousValue="false"/>
</file>

<file path=customXml/itemProps1.xml><?xml version="1.0" encoding="utf-8"?>
<ds:datastoreItem xmlns:ds="http://schemas.openxmlformats.org/officeDocument/2006/customXml" ds:itemID="{853D9A20-CA18-4B9E-9133-BDE91CECFDBA}">
  <ds:schemaRefs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microsoft.com/office/2006/metadata/properties"/>
    <ds:schemaRef ds:uri="dce3ed02-b0cd-470d-9119-e5f1a2533a21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72C1078-9C5E-4285-89F2-EB90CFD16C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1C7C2C-ACAA-4046-BBE2-EDA2144F3C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e3ed02-b0cd-470d-9119-e5f1a2533a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2C55F41-D936-441D-8BE5-214E656E0B5C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1894</Words>
  <Application>Microsoft Office PowerPoint</Application>
  <PresentationFormat>On-screen Show (4:3)</PresentationFormat>
  <Paragraphs>463</Paragraphs>
  <Slides>44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ＭＳ Ｐゴシック</vt:lpstr>
      <vt:lpstr>Arial</vt:lpstr>
      <vt:lpstr>Calibri</vt:lpstr>
      <vt:lpstr>Blank Presentation</vt:lpstr>
      <vt:lpstr>Please read this before using presentation</vt:lpstr>
      <vt:lpstr>Our commitment</vt:lpstr>
      <vt:lpstr>PowerPoint Presentation</vt:lpstr>
      <vt:lpstr>Ventilation of underground mines in Western Australia</vt:lpstr>
      <vt:lpstr>What are we going to cover?</vt:lpstr>
      <vt:lpstr>What are we going to cover?</vt:lpstr>
      <vt:lpstr>What are we going to cover?</vt:lpstr>
      <vt:lpstr>Existing WA legislation</vt:lpstr>
      <vt:lpstr>How is safety currently regulated in WA?</vt:lpstr>
      <vt:lpstr>Legislative hierarchy</vt:lpstr>
      <vt:lpstr>Mines Safety and Inspection Act 1994 and Mines Safety and Inspection Regulations 1995</vt:lpstr>
      <vt:lpstr>Mines Safety and Inspection Act 1994 and Mines Safety and Inspection Regulations 1995</vt:lpstr>
      <vt:lpstr>MSIR - Prescriptive ventilation regulations</vt:lpstr>
      <vt:lpstr>MSIR - Prescriptive ventilation regulations (con’t)</vt:lpstr>
      <vt:lpstr>Publications – Codes of practice and guidelines</vt:lpstr>
      <vt:lpstr>Publications – Safety alerts</vt:lpstr>
      <vt:lpstr>Legislation and guidance</vt:lpstr>
      <vt:lpstr>Common ventilation deficiencies</vt:lpstr>
      <vt:lpstr>Common ventilation deficiencies</vt:lpstr>
      <vt:lpstr>MSIR 9.4 Qualifications of ventilation officer</vt:lpstr>
      <vt:lpstr>MSIR 9.5.  Duties of ventilation officer — underground  (see also MSIR 9.6. for surface ventilation officer)</vt:lpstr>
      <vt:lpstr>MSIR 9.5.  Duties of ventilation officer — underground  (see also MSIR 9.6. for surface ventilation officer)</vt:lpstr>
      <vt:lpstr> Mines Safety Bulletin no. 95 (2011)</vt:lpstr>
      <vt:lpstr>What is the vision for leading practice regulation?</vt:lpstr>
      <vt:lpstr>New legislation - Work Health &amp; Safety (Resources) Bill</vt:lpstr>
      <vt:lpstr>Work Health and Safety (Resources) Act and Regulations* (indicative structure only)  </vt:lpstr>
      <vt:lpstr>Work Health and Safety (Resources) Act </vt:lpstr>
      <vt:lpstr>Where are we up to?</vt:lpstr>
      <vt:lpstr>Management and supervision - differences</vt:lpstr>
      <vt:lpstr>Duty of officers</vt:lpstr>
      <vt:lpstr>Roles in risk management process</vt:lpstr>
      <vt:lpstr>What is reasonably practicable?</vt:lpstr>
      <vt:lpstr>Duty holder and control measures</vt:lpstr>
      <vt:lpstr>WHSMS / PHMP / PCP</vt:lpstr>
      <vt:lpstr>Safety Management System (SMS) </vt:lpstr>
      <vt:lpstr>SMS requirements</vt:lpstr>
      <vt:lpstr>PowerPoint Presentation</vt:lpstr>
      <vt:lpstr>Ventilation management moving forward </vt:lpstr>
      <vt:lpstr>Continued compliance with existing legislation</vt:lpstr>
      <vt:lpstr>Ventilation management </vt:lpstr>
      <vt:lpstr>Ventilation management (con’t)</vt:lpstr>
      <vt:lpstr>Innovative technological future</vt:lpstr>
      <vt:lpstr>  </vt:lpstr>
      <vt:lpstr>Stay informed!</vt:lpstr>
    </vt:vector>
  </TitlesOfParts>
  <Company>G5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- Toolbox Presentation - 2015 - RBHMP - Ventilation of underground mines in Western Australia</dc:title>
  <dc:subject>Formerly Central/001222.Safety.Coms/1
Resources Safety
Formerly Central/001233.Safety.Coms/1</dc:subject>
  <dc:creator>Tracy Wynands</dc:creator>
  <cp:keywords>DocSrc=Internal&lt;!&gt;VersionNo=2&lt;!&gt;VersionBy=Su.HO&lt;!&gt;VersionDate=08/11/2012&lt;!&gt;Branch=&lt;!&gt;Division=&lt;!&gt;Section=&lt;!&gt;LockedBy=&lt;!&gt;LockedOn=&lt;!&gt;LockedBehalfof=</cp:keywords>
  <dc:description>FileNo=A0571/200906&lt;!&gt;Site=PERTH&lt;!&gt;MDNo=&lt;!&gt;DocType=Corporate Policy&lt;!&gt;DocSec=RS\current&lt;!&gt;Owner=manual.manager&lt;!&gt;Filename=001276V02.Manual.Manager.ppt&lt;!&gt;Project=&lt;!&gt;Group=&lt;!&gt;SecType=Departmental Use Only</dc:description>
  <cp:lastModifiedBy>Pierre Mousset-Jones</cp:lastModifiedBy>
  <cp:revision>128</cp:revision>
  <dcterms:created xsi:type="dcterms:W3CDTF">2011-01-21T07:01:17Z</dcterms:created>
  <dcterms:modified xsi:type="dcterms:W3CDTF">2018-01-10T18:34:02Z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ite">
    <vt:lpwstr>Perth</vt:lpwstr>
  </property>
  <property fmtid="{D5CDD505-2E9C-101B-9397-08002B2CF9AE}" pid="3" name="SecType">
    <vt:lpwstr>Departmental Use Only</vt:lpwstr>
  </property>
  <property fmtid="{D5CDD505-2E9C-101B-9397-08002B2CF9AE}" pid="4" name="Manual_Owner_id">
    <vt:lpwstr>MP090079</vt:lpwstr>
  </property>
  <property fmtid="{D5CDD505-2E9C-101B-9397-08002B2CF9AE}" pid="5" name="Manual_Owner">
    <vt:lpwstr>Manager Safety Communications - Business Development</vt:lpwstr>
  </property>
  <property fmtid="{D5CDD505-2E9C-101B-9397-08002B2CF9AE}" pid="6" name="Manual_Contact_ID">
    <vt:lpwstr>MP090079</vt:lpwstr>
  </property>
  <property fmtid="{D5CDD505-2E9C-101B-9397-08002B2CF9AE}" pid="7" name="Manual_Contact">
    <vt:lpwstr>Manager Safety Communications - Business Development</vt:lpwstr>
  </property>
  <property fmtid="{D5CDD505-2E9C-101B-9397-08002B2CF9AE}" pid="8" name="ContentTypeId">
    <vt:lpwstr>0x0101000AC6246A9CD2FC45B52DC6FEC0F0AAAA00A5C1F1DA62DAB340B34B67F1BBB7A427</vt:lpwstr>
  </property>
  <property fmtid="{D5CDD505-2E9C-101B-9397-08002B2CF9AE}" pid="9" name="DataStore">
    <vt:lpwstr>Central</vt:lpwstr>
  </property>
  <property fmtid="{D5CDD505-2E9C-101B-9397-08002B2CF9AE}" pid="10" name="ReleaseClassification">
    <vt:lpwstr>Departmental Use Only</vt:lpwstr>
  </property>
</Properties>
</file>